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9" r:id="rId2"/>
    <p:sldId id="260" r:id="rId3"/>
    <p:sldId id="261" r:id="rId4"/>
    <p:sldId id="258" r:id="rId5"/>
    <p:sldId id="275" r:id="rId6"/>
    <p:sldId id="256" r:id="rId7"/>
    <p:sldId id="297" r:id="rId8"/>
    <p:sldId id="274" r:id="rId9"/>
    <p:sldId id="276" r:id="rId10"/>
    <p:sldId id="277" r:id="rId11"/>
    <p:sldId id="262" r:id="rId12"/>
    <p:sldId id="263" r:id="rId13"/>
    <p:sldId id="273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67" r:id="rId34"/>
    <p:sldId id="265" r:id="rId35"/>
    <p:sldId id="266" r:id="rId36"/>
    <p:sldId id="268" r:id="rId37"/>
    <p:sldId id="269" r:id="rId38"/>
    <p:sldId id="270" r:id="rId39"/>
    <p:sldId id="27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23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9452B-8A29-4411-8057-205B1FC010F7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9B60-C494-427F-BCFE-9A616B9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 smtClean="0"/>
              <a:t>edit by: Prof. O.E. Abdellatif</a:t>
            </a: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AB5B9-7B48-4C3F-9C07-CFD97C4D77DC}" type="slidenum">
              <a:rPr lang="en-US"/>
              <a:pPr/>
              <a:t>32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9B60-C494-427F-BCFE-9A616B9005F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79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69B60-C494-427F-BCFE-9A616B9005F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8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7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4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0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3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3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F3CC-BCA3-4B3D-943F-2FE17214F5E2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BC31-D500-48B9-8EE8-37503962D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9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3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6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5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5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2.bin"/><Relationship Id="rId4" Type="http://schemas.openxmlformats.org/officeDocument/2006/relationships/oleObject" Target="../embeddings/oleObject59.bin"/><Relationship Id="rId9" Type="http://schemas.openxmlformats.org/officeDocument/2006/relationships/image" Target="../media/image6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emf"/><Relationship Id="rId4" Type="http://schemas.openxmlformats.org/officeDocument/2006/relationships/image" Target="../media/image7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emf"/><Relationship Id="rId5" Type="http://schemas.openxmlformats.org/officeDocument/2006/relationships/image" Target="../media/image83.emf"/><Relationship Id="rId4" Type="http://schemas.openxmlformats.org/officeDocument/2006/relationships/image" Target="../media/image8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emf"/><Relationship Id="rId7" Type="http://schemas.openxmlformats.org/officeDocument/2006/relationships/image" Target="../media/image8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emf"/><Relationship Id="rId5" Type="http://schemas.openxmlformats.org/officeDocument/2006/relationships/image" Target="../media/image87.emf"/><Relationship Id="rId4" Type="http://schemas.openxmlformats.org/officeDocument/2006/relationships/image" Target="../media/image86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2.emf"/><Relationship Id="rId4" Type="http://schemas.openxmlformats.org/officeDocument/2006/relationships/image" Target="../media/image91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Compressible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DE01-F0CD-441F-901D-BA61E0DE2434}" type="datetime1">
              <a:rPr lang="en-US"/>
              <a:pPr/>
              <a:t>10/4/2016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37D3F-70E5-45AA-8A77-EBE6CF79F775}" type="slidenum">
              <a:rPr lang="en-US"/>
              <a:pPr/>
              <a:t>10</a:t>
            </a:fld>
            <a:endParaRPr lang="en-US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Alternately, it is common to consider the reversible, adiabatic (</a:t>
            </a:r>
            <a:r>
              <a:rPr lang="en-US" sz="2600" dirty="0" err="1"/>
              <a:t>i.e</a:t>
            </a:r>
            <a:r>
              <a:rPr lang="en-US" sz="2600" dirty="0"/>
              <a:t> isentropic) compressibility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Both of these factors are properties of the material and can be looked up in references.  Typical values are:</a:t>
            </a:r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From the magnitude of these we get the commonly observed behavior that water (and all liquids) are much less compressible than air (and all gasses).</a:t>
            </a:r>
          </a:p>
        </p:txBody>
      </p:sp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1565275" y="1758950"/>
          <a:ext cx="574675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2641320" imgH="469800" progId="Equation.3">
                  <p:embed/>
                </p:oleObj>
              </mc:Choice>
              <mc:Fallback>
                <p:oleObj name="Equation" r:id="rId3" imgW="2641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1758950"/>
                        <a:ext cx="574675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2216150" y="3508375"/>
          <a:ext cx="47244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2171520" imgH="507960" progId="Equation.3">
                  <p:embed/>
                </p:oleObj>
              </mc:Choice>
              <mc:Fallback>
                <p:oleObj name="Equation" r:id="rId5" imgW="21715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0" y="3508375"/>
                        <a:ext cx="47244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8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Ideal Gas equation of state: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362" y="4724400"/>
            <a:ext cx="50958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0293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71055" y="3733800"/>
            <a:ext cx="700607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 equation could be rearranged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47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400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Perfect Gas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143000"/>
            <a:ext cx="3048000" cy="546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914400"/>
            <a:ext cx="4465749" cy="5817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2073418"/>
            <a:ext cx="4271130" cy="370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239" y="2066491"/>
            <a:ext cx="3750510" cy="369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685800"/>
            <a:ext cx="50013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Processes on the perfect gas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581400" y="1600200"/>
                <a:ext cx="14400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𝑃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𝑐𝑜𝑛𝑠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600200"/>
                <a:ext cx="144007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6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22BE-535D-4914-BE0C-83581DCFD3F3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57C6A-0803-436E-BC8D-BC8633A81C1D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Thermodynamics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Thermodynamics is the study of the way energy is stored and exchanged – a very important issue in compressible flows.</a:t>
            </a:r>
          </a:p>
          <a:p>
            <a:r>
              <a:rPr lang="en-US" sz="2600"/>
              <a:t>A fundamental principle is the </a:t>
            </a:r>
            <a:r>
              <a:rPr lang="en-US" sz="2600" b="1"/>
              <a:t>First Law</a:t>
            </a:r>
            <a:r>
              <a:rPr lang="en-US" sz="2600"/>
              <a:t>:</a:t>
            </a:r>
          </a:p>
          <a:p>
            <a:pPr lvl="1"/>
            <a:r>
              <a:rPr lang="en-US" sz="2200"/>
              <a:t>The internal energy, E, of a closed system can be increased only by heat added across it’s boundaries, </a:t>
            </a:r>
            <a:r>
              <a:rPr lang="en-US" sz="2200">
                <a:sym typeface="Symbol" pitchFamily="18" charset="2"/>
              </a:rPr>
              <a:t></a:t>
            </a:r>
            <a:r>
              <a:rPr lang="en-US" sz="2200"/>
              <a:t>Q, or by work done on the system, </a:t>
            </a:r>
            <a:r>
              <a:rPr lang="en-US" sz="2200">
                <a:sym typeface="Symbol" pitchFamily="18" charset="2"/>
              </a:rPr>
              <a:t></a:t>
            </a:r>
            <a:r>
              <a:rPr lang="en-US" sz="2200"/>
              <a:t>W.</a:t>
            </a:r>
          </a:p>
          <a:p>
            <a:endParaRPr lang="en-US" sz="2600"/>
          </a:p>
          <a:p>
            <a:endParaRPr lang="en-US" sz="2600"/>
          </a:p>
          <a:p>
            <a:endParaRPr lang="en-US" sz="2600"/>
          </a:p>
          <a:p>
            <a:endParaRPr lang="en-US" sz="2600"/>
          </a:p>
        </p:txBody>
      </p:sp>
      <p:graphicFrame>
        <p:nvGraphicFramePr>
          <p:cNvPr id="478208" name="Object 2048"/>
          <p:cNvGraphicFramePr>
            <a:graphicFrameLocks noChangeAspect="1"/>
          </p:cNvGraphicFramePr>
          <p:nvPr/>
        </p:nvGraphicFramePr>
        <p:xfrm>
          <a:off x="2362200" y="5029200"/>
          <a:ext cx="17399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0"/>
                        <a:ext cx="17399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09" name="Object 2049"/>
          <p:cNvGraphicFramePr>
            <a:graphicFrameLocks noChangeAspect="1"/>
          </p:cNvGraphicFramePr>
          <p:nvPr/>
        </p:nvGraphicFramePr>
        <p:xfrm>
          <a:off x="2286000" y="4191000"/>
          <a:ext cx="19891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5" imgW="914400" imgH="203040" progId="Equation.3">
                  <p:embed/>
                </p:oleObj>
              </mc:Choice>
              <mc:Fallback>
                <p:oleObj name="Equation" r:id="rId5" imgW="914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91000"/>
                        <a:ext cx="19891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Freeform 6"/>
          <p:cNvSpPr>
            <a:spLocks/>
          </p:cNvSpPr>
          <p:nvPr/>
        </p:nvSpPr>
        <p:spPr bwMode="auto">
          <a:xfrm>
            <a:off x="5080000" y="4165600"/>
            <a:ext cx="2641600" cy="1828800"/>
          </a:xfrm>
          <a:custGeom>
            <a:avLst/>
            <a:gdLst/>
            <a:ahLst/>
            <a:cxnLst>
              <a:cxn ang="0">
                <a:pos x="1216" y="112"/>
              </a:cxn>
              <a:cxn ang="0">
                <a:pos x="592" y="16"/>
              </a:cxn>
              <a:cxn ang="0">
                <a:pos x="64" y="208"/>
              </a:cxn>
              <a:cxn ang="0">
                <a:pos x="208" y="688"/>
              </a:cxn>
              <a:cxn ang="0">
                <a:pos x="352" y="1024"/>
              </a:cxn>
              <a:cxn ang="0">
                <a:pos x="1072" y="1024"/>
              </a:cxn>
              <a:cxn ang="0">
                <a:pos x="1600" y="1072"/>
              </a:cxn>
              <a:cxn ang="0">
                <a:pos x="1456" y="544"/>
              </a:cxn>
              <a:cxn ang="0">
                <a:pos x="1504" y="256"/>
              </a:cxn>
              <a:cxn ang="0">
                <a:pos x="1216" y="112"/>
              </a:cxn>
            </a:cxnLst>
            <a:rect l="0" t="0" r="r" b="b"/>
            <a:pathLst>
              <a:path w="1664" h="1152">
                <a:moveTo>
                  <a:pt x="1216" y="112"/>
                </a:moveTo>
                <a:cubicBezTo>
                  <a:pt x="1064" y="72"/>
                  <a:pt x="784" y="0"/>
                  <a:pt x="592" y="16"/>
                </a:cubicBezTo>
                <a:cubicBezTo>
                  <a:pt x="400" y="32"/>
                  <a:pt x="128" y="96"/>
                  <a:pt x="64" y="208"/>
                </a:cubicBezTo>
                <a:cubicBezTo>
                  <a:pt x="0" y="320"/>
                  <a:pt x="160" y="552"/>
                  <a:pt x="208" y="688"/>
                </a:cubicBezTo>
                <a:cubicBezTo>
                  <a:pt x="256" y="824"/>
                  <a:pt x="208" y="968"/>
                  <a:pt x="352" y="1024"/>
                </a:cubicBezTo>
                <a:cubicBezTo>
                  <a:pt x="496" y="1080"/>
                  <a:pt x="864" y="1016"/>
                  <a:pt x="1072" y="1024"/>
                </a:cubicBezTo>
                <a:cubicBezTo>
                  <a:pt x="1280" y="1032"/>
                  <a:pt x="1536" y="1152"/>
                  <a:pt x="1600" y="1072"/>
                </a:cubicBezTo>
                <a:cubicBezTo>
                  <a:pt x="1664" y="992"/>
                  <a:pt x="1472" y="680"/>
                  <a:pt x="1456" y="544"/>
                </a:cubicBezTo>
                <a:cubicBezTo>
                  <a:pt x="1440" y="408"/>
                  <a:pt x="1544" y="328"/>
                  <a:pt x="1504" y="256"/>
                </a:cubicBezTo>
                <a:cubicBezTo>
                  <a:pt x="1464" y="184"/>
                  <a:pt x="1368" y="152"/>
                  <a:pt x="1216" y="112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8210" name="Object 2050"/>
          <p:cNvGraphicFramePr>
            <a:graphicFrameLocks noChangeAspect="1"/>
          </p:cNvGraphicFramePr>
          <p:nvPr/>
        </p:nvGraphicFramePr>
        <p:xfrm>
          <a:off x="6019800" y="4800600"/>
          <a:ext cx="4968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7" imgW="228600" imgH="177480" progId="Equation.3">
                  <p:embed/>
                </p:oleObj>
              </mc:Choice>
              <mc:Fallback>
                <p:oleObj name="Equation" r:id="rId7" imgW="228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00600"/>
                        <a:ext cx="4968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1" name="Object 2051"/>
          <p:cNvGraphicFramePr>
            <a:graphicFrameLocks noChangeAspect="1"/>
          </p:cNvGraphicFramePr>
          <p:nvPr/>
        </p:nvGraphicFramePr>
        <p:xfrm>
          <a:off x="7924800" y="5334000"/>
          <a:ext cx="4968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9" imgW="228600" imgH="203040" progId="Equation.3">
                  <p:embed/>
                </p:oleObj>
              </mc:Choice>
              <mc:Fallback>
                <p:oleObj name="Equation" r:id="rId9" imgW="228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334000"/>
                        <a:ext cx="4968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8212" name="Object 2052"/>
          <p:cNvGraphicFramePr>
            <a:graphicFrameLocks noChangeAspect="1"/>
          </p:cNvGraphicFramePr>
          <p:nvPr/>
        </p:nvGraphicFramePr>
        <p:xfrm>
          <a:off x="7543800" y="4038600"/>
          <a:ext cx="5762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11" imgW="266400" imgH="177480" progId="Equation.3">
                  <p:embed/>
                </p:oleObj>
              </mc:Choice>
              <mc:Fallback>
                <p:oleObj name="Equation" r:id="rId11" imgW="266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038600"/>
                        <a:ext cx="57626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4" name="Line 10"/>
          <p:cNvSpPr>
            <a:spLocks noChangeShapeType="1"/>
          </p:cNvSpPr>
          <p:nvPr/>
        </p:nvSpPr>
        <p:spPr bwMode="auto">
          <a:xfrm flipH="1">
            <a:off x="7239000" y="4191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 flipH="1" flipV="1">
            <a:off x="7467600" y="54102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2133600" y="5410200"/>
            <a:ext cx="224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400">
                <a:latin typeface="Tahoma" pitchFamily="34" charset="0"/>
              </a:rPr>
              <a:t>(per unit mass)</a:t>
            </a:r>
          </a:p>
        </p:txBody>
      </p:sp>
      <p:sp>
        <p:nvSpPr>
          <p:cNvPr id="436237" name="Rectangle 13"/>
          <p:cNvSpPr>
            <a:spLocks noChangeArrowheads="1"/>
          </p:cNvSpPr>
          <p:nvPr/>
        </p:nvSpPr>
        <p:spPr bwMode="auto">
          <a:xfrm>
            <a:off x="2362200" y="50292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8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DBFE-D15C-4D4B-8CCB-58C0056B2880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4A56-74D3-4E21-8AAF-A591D78C05CD}" type="slidenum">
              <a:rPr lang="en-US"/>
              <a:pPr/>
              <a:t>15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Thermo. - First Law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Internal energy, E</a:t>
            </a:r>
          </a:p>
          <a:p>
            <a:pPr lvl="1"/>
            <a:r>
              <a:rPr lang="en-US" sz="2200"/>
              <a:t>The energy stored in the particles themselves, I.e. random KE, rotation, vibration, chemical bonding, etc.</a:t>
            </a:r>
          </a:p>
          <a:p>
            <a:pPr lvl="1"/>
            <a:r>
              <a:rPr lang="en-US" sz="2200"/>
              <a:t>e is specific internal energy, E/m, and de represents a small change in e.</a:t>
            </a:r>
          </a:p>
          <a:p>
            <a:r>
              <a:rPr lang="en-US" sz="2600"/>
              <a:t>Work done, </a:t>
            </a:r>
            <a:r>
              <a:rPr lang="en-US" sz="2600">
                <a:latin typeface="Symbol" pitchFamily="18" charset="2"/>
              </a:rPr>
              <a:t>d</a:t>
            </a:r>
            <a:r>
              <a:rPr lang="en-US" sz="2600"/>
              <a:t>W, and Heat added, </a:t>
            </a:r>
            <a:r>
              <a:rPr lang="en-US" sz="2600">
                <a:latin typeface="Symbol" pitchFamily="18" charset="2"/>
              </a:rPr>
              <a:t>d</a:t>
            </a:r>
            <a:r>
              <a:rPr lang="en-US" sz="2600"/>
              <a:t>Q</a:t>
            </a:r>
          </a:p>
          <a:p>
            <a:pPr lvl="1"/>
            <a:r>
              <a:rPr lang="en-US" sz="2200"/>
              <a:t>The symbol </a:t>
            </a:r>
            <a:r>
              <a:rPr lang="en-US" sz="2200">
                <a:latin typeface="Symbol" pitchFamily="18" charset="2"/>
              </a:rPr>
              <a:t>d</a:t>
            </a:r>
            <a:r>
              <a:rPr lang="en-US" sz="2200"/>
              <a:t> represents a small incremental process since both W and Q are methods of exchanging energy and not fluid properties themselves.</a:t>
            </a:r>
          </a:p>
          <a:p>
            <a:pPr lvl="1"/>
            <a:r>
              <a:rPr lang="en-US" sz="2200"/>
              <a:t>the work done and heat added per unit mass of fluid are then </a:t>
            </a:r>
            <a:r>
              <a:rPr lang="en-US" sz="2200">
                <a:latin typeface="Symbol" pitchFamily="18" charset="2"/>
              </a:rPr>
              <a:t>d</a:t>
            </a:r>
            <a:r>
              <a:rPr lang="en-US" sz="2200"/>
              <a:t>w and </a:t>
            </a:r>
            <a:r>
              <a:rPr lang="en-US" sz="2200">
                <a:latin typeface="Symbol" pitchFamily="18" charset="2"/>
              </a:rPr>
              <a:t>d</a:t>
            </a:r>
            <a:r>
              <a:rPr lang="en-US" sz="2200"/>
              <a:t>q.</a:t>
            </a:r>
          </a:p>
        </p:txBody>
      </p:sp>
    </p:spTree>
    <p:extLst>
      <p:ext uri="{BB962C8B-B14F-4D97-AF65-F5344CB8AC3E}">
        <p14:creationId xmlns:p14="http://schemas.microsoft.com/office/powerpoint/2010/main" val="26312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07771-4703-45EA-B0D3-0B83B1AD205E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5420-B254-413F-8EA9-13010FE434D8}" type="slidenum">
              <a:rPr lang="en-US"/>
              <a:pPr/>
              <a:t>16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endParaRPr lang="en-US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8163" cy="4830763"/>
          </a:xfrm>
        </p:spPr>
        <p:txBody>
          <a:bodyPr/>
          <a:lstStyle/>
          <a:p>
            <a:r>
              <a:rPr lang="en-US" sz="2600" dirty="0"/>
              <a:t>Only one work process is of interest in </a:t>
            </a:r>
            <a:r>
              <a:rPr lang="en-US" sz="2600" dirty="0" smtClean="0"/>
              <a:t>in viscid </a:t>
            </a:r>
            <a:r>
              <a:rPr lang="en-US" sz="2600" dirty="0"/>
              <a:t>aerodynamics:  the work done by squeezing a fluid element against the resistance of pressure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Consider </a:t>
            </a:r>
            <a:r>
              <a:rPr lang="en-US" sz="2600" dirty="0"/>
              <a:t>squeezing a sphere</a:t>
            </a:r>
            <a:r>
              <a:rPr lang="en-US" sz="2600" dirty="0" smtClean="0"/>
              <a:t>:</a:t>
            </a:r>
            <a:endParaRPr lang="en-US" sz="26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thus</a:t>
            </a:r>
          </a:p>
          <a:p>
            <a:pPr lvl="1"/>
            <a:endParaRPr lang="en-US" sz="2200" dirty="0"/>
          </a:p>
          <a:p>
            <a:r>
              <a:rPr lang="en-US" sz="2600" dirty="0"/>
              <a:t>And the first law becomes</a:t>
            </a:r>
          </a:p>
        </p:txBody>
      </p:sp>
      <p:graphicFrame>
        <p:nvGraphicFramePr>
          <p:cNvPr id="479232" name="Object 1024"/>
          <p:cNvGraphicFramePr>
            <a:graphicFrameLocks noChangeAspect="1"/>
          </p:cNvGraphicFramePr>
          <p:nvPr/>
        </p:nvGraphicFramePr>
        <p:xfrm>
          <a:off x="2209800" y="3962400"/>
          <a:ext cx="33147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3" imgW="1523880" imgH="380880" progId="Equation.3">
                  <p:embed/>
                </p:oleObj>
              </mc:Choice>
              <mc:Fallback>
                <p:oleObj name="Equation" r:id="rId3" imgW="1523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962400"/>
                        <a:ext cx="33147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33" name="Object 1025"/>
          <p:cNvGraphicFramePr>
            <a:graphicFrameLocks noChangeAspect="1"/>
          </p:cNvGraphicFramePr>
          <p:nvPr/>
        </p:nvGraphicFramePr>
        <p:xfrm>
          <a:off x="2984500" y="5410200"/>
          <a:ext cx="1962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5410200"/>
                        <a:ext cx="1962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Oval 6"/>
          <p:cNvSpPr>
            <a:spLocks noChangeArrowheads="1"/>
          </p:cNvSpPr>
          <p:nvPr/>
        </p:nvSpPr>
        <p:spPr bwMode="auto">
          <a:xfrm>
            <a:off x="6096000" y="3200400"/>
            <a:ext cx="2438400" cy="23622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79" name="Oval 7"/>
          <p:cNvSpPr>
            <a:spLocks noChangeArrowheads="1"/>
          </p:cNvSpPr>
          <p:nvPr/>
        </p:nvSpPr>
        <p:spPr bwMode="auto">
          <a:xfrm>
            <a:off x="6248400" y="3352800"/>
            <a:ext cx="2133600" cy="2057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0" name="Line 8"/>
          <p:cNvSpPr>
            <a:spLocks noChangeShapeType="1"/>
          </p:cNvSpPr>
          <p:nvPr/>
        </p:nvSpPr>
        <p:spPr bwMode="auto">
          <a:xfrm flipV="1">
            <a:off x="6705600" y="5257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6324600" y="5410200"/>
            <a:ext cx="41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dr</a:t>
            </a:r>
          </a:p>
        </p:txBody>
      </p:sp>
      <p:sp>
        <p:nvSpPr>
          <p:cNvPr id="438282" name="Text Box 10"/>
          <p:cNvSpPr txBox="1">
            <a:spLocks noChangeArrowheads="1"/>
          </p:cNvSpPr>
          <p:nvPr/>
        </p:nvSpPr>
        <p:spPr bwMode="auto">
          <a:xfrm>
            <a:off x="7162800" y="41148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p</a:t>
            </a:r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 flipV="1">
            <a:off x="7315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4" name="Line 12"/>
          <p:cNvSpPr>
            <a:spLocks noChangeShapeType="1"/>
          </p:cNvSpPr>
          <p:nvPr/>
        </p:nvSpPr>
        <p:spPr bwMode="auto">
          <a:xfrm>
            <a:off x="74676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5" name="Line 13"/>
          <p:cNvSpPr>
            <a:spLocks noChangeShapeType="1"/>
          </p:cNvSpPr>
          <p:nvPr/>
        </p:nvSpPr>
        <p:spPr bwMode="auto">
          <a:xfrm>
            <a:off x="7315200" y="457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6" name="Line 14"/>
          <p:cNvSpPr>
            <a:spLocks noChangeShapeType="1"/>
          </p:cNvSpPr>
          <p:nvPr/>
        </p:nvSpPr>
        <p:spPr bwMode="auto">
          <a:xfrm flipH="1">
            <a:off x="6477000" y="4343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7" name="Line 15"/>
          <p:cNvSpPr>
            <a:spLocks noChangeShapeType="1"/>
          </p:cNvSpPr>
          <p:nvPr/>
        </p:nvSpPr>
        <p:spPr bwMode="auto">
          <a:xfrm flipV="1">
            <a:off x="7467600" y="3810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8" name="Line 16"/>
          <p:cNvSpPr>
            <a:spLocks noChangeShapeType="1"/>
          </p:cNvSpPr>
          <p:nvPr/>
        </p:nvSpPr>
        <p:spPr bwMode="auto">
          <a:xfrm>
            <a:off x="7467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9" name="Line 17"/>
          <p:cNvSpPr>
            <a:spLocks noChangeShapeType="1"/>
          </p:cNvSpPr>
          <p:nvPr/>
        </p:nvSpPr>
        <p:spPr bwMode="auto">
          <a:xfrm flipH="1" flipV="1">
            <a:off x="67056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90" name="Line 18"/>
          <p:cNvSpPr>
            <a:spLocks noChangeShapeType="1"/>
          </p:cNvSpPr>
          <p:nvPr/>
        </p:nvSpPr>
        <p:spPr bwMode="auto">
          <a:xfrm flipH="1">
            <a:off x="67056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9234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157149"/>
              </p:ext>
            </p:extLst>
          </p:nvPr>
        </p:nvGraphicFramePr>
        <p:xfrm>
          <a:off x="1676400" y="3094037"/>
          <a:ext cx="400685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7" imgW="1841400" imgH="393480" progId="Equation.3">
                  <p:embed/>
                </p:oleObj>
              </mc:Choice>
              <mc:Fallback>
                <p:oleObj name="Equation" r:id="rId7" imgW="1841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94037"/>
                        <a:ext cx="4006850" cy="85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35" name="Object 1027"/>
          <p:cNvGraphicFramePr>
            <a:graphicFrameLocks noChangeAspect="1"/>
          </p:cNvGraphicFramePr>
          <p:nvPr/>
        </p:nvGraphicFramePr>
        <p:xfrm>
          <a:off x="3157538" y="3719513"/>
          <a:ext cx="2460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9" imgW="114120" imgH="215640" progId="Equation.3">
                  <p:embed/>
                </p:oleObj>
              </mc:Choice>
              <mc:Fallback>
                <p:oleObj name="Equation" r:id="rId9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3719513"/>
                        <a:ext cx="246062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93" name="Freeform 21"/>
          <p:cNvSpPr>
            <a:spLocks/>
          </p:cNvSpPr>
          <p:nvPr/>
        </p:nvSpPr>
        <p:spPr bwMode="auto">
          <a:xfrm>
            <a:off x="7315200" y="3124200"/>
            <a:ext cx="1300163" cy="1249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1" y="59"/>
              </a:cxn>
              <a:cxn ang="0">
                <a:pos x="573" y="223"/>
              </a:cxn>
              <a:cxn ang="0">
                <a:pos x="755" y="487"/>
              </a:cxn>
              <a:cxn ang="0">
                <a:pos x="819" y="787"/>
              </a:cxn>
            </a:cxnLst>
            <a:rect l="0" t="0" r="r" b="b"/>
            <a:pathLst>
              <a:path w="819" h="787">
                <a:moveTo>
                  <a:pt x="0" y="0"/>
                </a:moveTo>
                <a:cubicBezTo>
                  <a:pt x="50" y="10"/>
                  <a:pt x="206" y="22"/>
                  <a:pt x="301" y="59"/>
                </a:cubicBezTo>
                <a:cubicBezTo>
                  <a:pt x="396" y="96"/>
                  <a:pt x="497" y="152"/>
                  <a:pt x="573" y="223"/>
                </a:cubicBezTo>
                <a:cubicBezTo>
                  <a:pt x="649" y="294"/>
                  <a:pt x="714" y="393"/>
                  <a:pt x="755" y="487"/>
                </a:cubicBezTo>
                <a:cubicBezTo>
                  <a:pt x="796" y="581"/>
                  <a:pt x="806" y="725"/>
                  <a:pt x="819" y="787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94" name="Text Box 22"/>
          <p:cNvSpPr txBox="1">
            <a:spLocks noChangeArrowheads="1"/>
          </p:cNvSpPr>
          <p:nvPr/>
        </p:nvSpPr>
        <p:spPr bwMode="auto">
          <a:xfrm>
            <a:off x="7924800" y="2895600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A</a:t>
            </a:r>
          </a:p>
        </p:txBody>
      </p:sp>
      <p:sp>
        <p:nvSpPr>
          <p:cNvPr id="438296" name="Rectangle 24"/>
          <p:cNvSpPr>
            <a:spLocks noChangeArrowheads="1"/>
          </p:cNvSpPr>
          <p:nvPr/>
        </p:nvSpPr>
        <p:spPr bwMode="auto">
          <a:xfrm>
            <a:off x="2209800" y="4191000"/>
            <a:ext cx="1600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9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8B61-BA37-4CFC-8C17-BC2CC60BC38C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46500-0BF8-4937-9204-EEB6C99DB2B1}" type="slidenum">
              <a:rPr lang="en-US"/>
              <a:pPr/>
              <a:t>17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01000" cy="1020762"/>
          </a:xfrm>
        </p:spPr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600" dirty="0"/>
              <a:t>Before proceeding, we must introduce a new fluid property, Enthalpy, given by the symbol H</a:t>
            </a:r>
          </a:p>
          <a:p>
            <a:r>
              <a:rPr lang="en-US" sz="2600" dirty="0"/>
              <a:t>Mathematically,</a:t>
            </a:r>
          </a:p>
          <a:p>
            <a:r>
              <a:rPr lang="en-US" sz="2600" dirty="0"/>
              <a:t>Or, more commonly, the specific enthalpy is defined by:</a:t>
            </a:r>
          </a:p>
          <a:p>
            <a:endParaRPr lang="en-US" sz="2600" dirty="0"/>
          </a:p>
          <a:p>
            <a:r>
              <a:rPr lang="en-US" sz="2600" dirty="0"/>
              <a:t>Enthalpy is the sum of the internal energy and the energy associated with having brought all the particles together into a given volume of space.</a:t>
            </a:r>
          </a:p>
        </p:txBody>
      </p:sp>
      <p:graphicFrame>
        <p:nvGraphicFramePr>
          <p:cNvPr id="480256" name="Object 20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26289"/>
              </p:ext>
            </p:extLst>
          </p:nvPr>
        </p:nvGraphicFramePr>
        <p:xfrm>
          <a:off x="3505200" y="5029200"/>
          <a:ext cx="28717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1320480" imgH="203040" progId="Equation.3">
                  <p:embed/>
                </p:oleObj>
              </mc:Choice>
              <mc:Fallback>
                <p:oleObj name="Equation" r:id="rId3" imgW="1320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029200"/>
                        <a:ext cx="287178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0257" name="Object 2049"/>
          <p:cNvGraphicFramePr>
            <a:graphicFrameLocks noChangeAspect="1"/>
          </p:cNvGraphicFramePr>
          <p:nvPr/>
        </p:nvGraphicFramePr>
        <p:xfrm>
          <a:off x="4100513" y="2006600"/>
          <a:ext cx="17113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5" imgW="787320" imgH="177480" progId="Equation.3">
                  <p:embed/>
                </p:oleObj>
              </mc:Choice>
              <mc:Fallback>
                <p:oleObj name="Equation" r:id="rId5" imgW="787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513" y="2006600"/>
                        <a:ext cx="17113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9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84E6-3A83-48EC-BBB8-D794311C9BBE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DDD8E-F1F7-4364-94D5-5FDA0D9F285A}" type="slidenum">
              <a:rPr lang="en-US"/>
              <a:pPr/>
              <a:t>18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Small changes in specific internal energy and specific enthalpy are related by:</a:t>
            </a:r>
          </a:p>
          <a:p>
            <a:endParaRPr lang="en-US" sz="1800" dirty="0"/>
          </a:p>
          <a:p>
            <a:r>
              <a:rPr lang="en-US" sz="2600" dirty="0"/>
              <a:t>Therefore, the First Law can be rewritten in terms of specific enthalpy:</a:t>
            </a:r>
          </a:p>
          <a:p>
            <a:endParaRPr lang="en-US" sz="1800" dirty="0"/>
          </a:p>
          <a:p>
            <a:r>
              <a:rPr lang="en-US" sz="2600" dirty="0"/>
              <a:t>Note:  </a:t>
            </a:r>
          </a:p>
          <a:p>
            <a:pPr lvl="1"/>
            <a:r>
              <a:rPr lang="en-US" sz="2200" dirty="0"/>
              <a:t>Enthalpy is much more useful in aerodynamics than is internal energy.  </a:t>
            </a:r>
          </a:p>
          <a:p>
            <a:pPr lvl="1"/>
            <a:r>
              <a:rPr lang="en-US" sz="2200" dirty="0"/>
              <a:t>This is because in a flow, total enthalpy (unlike internal energy) is naturally conserved, as we will see a little later.</a:t>
            </a:r>
            <a:endParaRPr lang="en-US" sz="2200" b="1" dirty="0"/>
          </a:p>
        </p:txBody>
      </p:sp>
      <p:graphicFrame>
        <p:nvGraphicFramePr>
          <p:cNvPr id="48128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66711"/>
              </p:ext>
            </p:extLst>
          </p:nvPr>
        </p:nvGraphicFramePr>
        <p:xfrm>
          <a:off x="2666135" y="2438400"/>
          <a:ext cx="45291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" imgW="2082600" imgH="215640" progId="Equation.3">
                  <p:embed/>
                </p:oleObj>
              </mc:Choice>
              <mc:Fallback>
                <p:oleObj name="Equation" r:id="rId3" imgW="2082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135" y="2438400"/>
                        <a:ext cx="452913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8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429178"/>
              </p:ext>
            </p:extLst>
          </p:nvPr>
        </p:nvGraphicFramePr>
        <p:xfrm>
          <a:off x="2555731" y="3751118"/>
          <a:ext cx="35623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5" imgW="1638000" imgH="215640" progId="Equation.3">
                  <p:embed/>
                </p:oleObj>
              </mc:Choice>
              <mc:Fallback>
                <p:oleObj name="Equation" r:id="rId5" imgW="16380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31" y="3751118"/>
                        <a:ext cx="35623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8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B6B7-7AB9-4765-B944-45AC4A840FF2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403A5-5B3B-4DDE-810D-556460CF5200}" type="slidenum">
              <a:rPr lang="en-US"/>
              <a:pPr/>
              <a:t>19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</a:t>
            </a:r>
            <a:r>
              <a:rPr lang="en-US" dirty="0"/>
              <a:t>Heats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sz="2600" dirty="0"/>
              <a:t>The factors relating changes in temperature to the amount of heat added are called the </a:t>
            </a:r>
            <a:r>
              <a:rPr lang="en-US" sz="2600" b="1" dirty="0"/>
              <a:t>Specific Heats</a:t>
            </a:r>
          </a:p>
          <a:p>
            <a:pPr lvl="1"/>
            <a:endParaRPr lang="en-US" sz="1400" b="1" dirty="0"/>
          </a:p>
          <a:p>
            <a:endParaRPr lang="en-US" sz="2600" dirty="0" smtClean="0"/>
          </a:p>
          <a:p>
            <a:r>
              <a:rPr lang="en-US" sz="2600" dirty="0" smtClean="0"/>
              <a:t>Because </a:t>
            </a:r>
            <a:r>
              <a:rPr lang="en-US" sz="2600" dirty="0"/>
              <a:t>heat addition is a process, we must also specify the conditions under which heat is added</a:t>
            </a:r>
          </a:p>
          <a:p>
            <a:r>
              <a:rPr lang="en-US" sz="2600" dirty="0"/>
              <a:t>At constant volume, V = constant (</a:t>
            </a:r>
            <a:r>
              <a:rPr lang="en-US" sz="2600" dirty="0">
                <a:latin typeface="Symbol" pitchFamily="18" charset="2"/>
              </a:rPr>
              <a:t>u</a:t>
            </a:r>
            <a:r>
              <a:rPr lang="en-US" sz="2600" dirty="0"/>
              <a:t> = constant)</a:t>
            </a:r>
            <a:endParaRPr lang="en-US" sz="2600" b="1" dirty="0"/>
          </a:p>
          <a:p>
            <a:pPr lvl="1"/>
            <a:endParaRPr lang="en-US" sz="2200" b="1" dirty="0"/>
          </a:p>
          <a:p>
            <a:r>
              <a:rPr lang="en-US" sz="2600" dirty="0"/>
              <a:t>From the First Law, however:</a:t>
            </a:r>
            <a:endParaRPr lang="en-US" sz="2600" b="1" dirty="0"/>
          </a:p>
        </p:txBody>
      </p:sp>
      <p:graphicFrame>
        <p:nvGraphicFramePr>
          <p:cNvPr id="48230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751688"/>
              </p:ext>
            </p:extLst>
          </p:nvPr>
        </p:nvGraphicFramePr>
        <p:xfrm>
          <a:off x="3384551" y="2211009"/>
          <a:ext cx="2635250" cy="662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Equation" r:id="rId3" imgW="1307880" imgH="330120" progId="Equation.3">
                  <p:embed/>
                </p:oleObj>
              </mc:Choice>
              <mc:Fallback>
                <p:oleObj name="Equation" r:id="rId3" imgW="1307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1" y="2211009"/>
                        <a:ext cx="2635250" cy="6623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305" name="Object 1025"/>
          <p:cNvGraphicFramePr>
            <a:graphicFrameLocks noChangeAspect="1"/>
          </p:cNvGraphicFramePr>
          <p:nvPr/>
        </p:nvGraphicFramePr>
        <p:xfrm>
          <a:off x="1524000" y="4216400"/>
          <a:ext cx="6731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tion" r:id="rId5" imgW="2997000" imgH="228600" progId="Equation.3">
                  <p:embed/>
                </p:oleObj>
              </mc:Choice>
              <mc:Fallback>
                <p:oleObj name="Equation" r:id="rId5" imgW="299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16400"/>
                        <a:ext cx="67310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306" name="Object 1026"/>
          <p:cNvGraphicFramePr>
            <a:graphicFrameLocks noChangeAspect="1"/>
          </p:cNvGraphicFramePr>
          <p:nvPr/>
        </p:nvGraphicFramePr>
        <p:xfrm>
          <a:off x="1676400" y="5513388"/>
          <a:ext cx="1962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tion" r:id="rId7" imgW="901440" imgH="203040" progId="Equation.3">
                  <p:embed/>
                </p:oleObj>
              </mc:Choice>
              <mc:Fallback>
                <p:oleObj name="Equation" r:id="rId7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513388"/>
                        <a:ext cx="1962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307" name="Object 1027"/>
          <p:cNvGraphicFramePr>
            <a:graphicFrameLocks noChangeAspect="1"/>
          </p:cNvGraphicFramePr>
          <p:nvPr/>
        </p:nvGraphicFramePr>
        <p:xfrm>
          <a:off x="5838825" y="5554663"/>
          <a:ext cx="14097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9" imgW="647640" imgH="228600" progId="Equation.3">
                  <p:embed/>
                </p:oleObj>
              </mc:Choice>
              <mc:Fallback>
                <p:oleObj name="Equation" r:id="rId9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5554663"/>
                        <a:ext cx="1409700" cy="496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3429000" y="528478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/>
              <a:t>0</a:t>
            </a:r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4191000" y="5554663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thus</a:t>
            </a:r>
          </a:p>
        </p:txBody>
      </p:sp>
      <p:sp>
        <p:nvSpPr>
          <p:cNvPr id="441355" name="Line 11"/>
          <p:cNvSpPr>
            <a:spLocks noChangeShapeType="1"/>
          </p:cNvSpPr>
          <p:nvPr/>
        </p:nvSpPr>
        <p:spPr bwMode="auto">
          <a:xfrm flipV="1">
            <a:off x="3048000" y="551338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Provide an introductory courses in Compressible flow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5C49-8A5E-4489-8B4A-8630F983F263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BE3C1-02DC-4062-B017-D36C9728F9F6}" type="slidenum">
              <a:rPr lang="en-US"/>
              <a:pPr/>
              <a:t>20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Heats</a:t>
            </a:r>
            <a:endParaRPr lang="en-US" dirty="0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At constant pressure, p = constant</a:t>
            </a:r>
            <a:endParaRPr lang="en-US" sz="2600" b="1" dirty="0"/>
          </a:p>
          <a:p>
            <a:pPr lvl="2"/>
            <a:endParaRPr lang="en-US" sz="2000" b="1" dirty="0"/>
          </a:p>
          <a:p>
            <a:r>
              <a:rPr lang="en-US" sz="2600" dirty="0"/>
              <a:t>From the First Law, however:</a:t>
            </a:r>
          </a:p>
          <a:p>
            <a:pPr lvl="2"/>
            <a:endParaRPr lang="en-US" sz="2000" dirty="0"/>
          </a:p>
          <a:p>
            <a:r>
              <a:rPr lang="en-US" sz="2600" dirty="0"/>
              <a:t>A little note:  </a:t>
            </a:r>
          </a:p>
          <a:p>
            <a:pPr lvl="1"/>
            <a:r>
              <a:rPr lang="en-US" sz="2200" dirty="0"/>
              <a:t>In many gasses, it is possible to assume that energy is a function of temperature only, i.e.  h(T) and e(T).</a:t>
            </a:r>
          </a:p>
          <a:p>
            <a:pPr lvl="1"/>
            <a:r>
              <a:rPr lang="en-US" sz="2200" dirty="0"/>
              <a:t>This is called being </a:t>
            </a:r>
            <a:r>
              <a:rPr lang="en-US" sz="2200" b="1" dirty="0"/>
              <a:t>thermally</a:t>
            </a:r>
            <a:r>
              <a:rPr lang="en-US" sz="2200" dirty="0"/>
              <a:t> perfect.</a:t>
            </a:r>
          </a:p>
          <a:p>
            <a:pPr lvl="1"/>
            <a:r>
              <a:rPr lang="en-US" sz="2200" dirty="0"/>
              <a:t>For a thermally perfect gas, the above definitions for specific heats are valid </a:t>
            </a:r>
            <a:r>
              <a:rPr lang="en-US" sz="2200" b="1" dirty="0"/>
              <a:t>all the time</a:t>
            </a:r>
            <a:r>
              <a:rPr lang="en-US" sz="2200" dirty="0"/>
              <a:t>, whether or not heat is actually added!</a:t>
            </a:r>
          </a:p>
        </p:txBody>
      </p:sp>
      <p:graphicFrame>
        <p:nvGraphicFramePr>
          <p:cNvPr id="48332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610102"/>
              </p:ext>
            </p:extLst>
          </p:nvPr>
        </p:nvGraphicFramePr>
        <p:xfrm>
          <a:off x="1319213" y="2012950"/>
          <a:ext cx="656113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3" imgW="3060360" imgH="241200" progId="Equation.3">
                  <p:embed/>
                </p:oleObj>
              </mc:Choice>
              <mc:Fallback>
                <p:oleObj name="Equation" r:id="rId3" imgW="306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012950"/>
                        <a:ext cx="6561137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2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55658"/>
              </p:ext>
            </p:extLst>
          </p:nvPr>
        </p:nvGraphicFramePr>
        <p:xfrm>
          <a:off x="2262187" y="2968625"/>
          <a:ext cx="18764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5" imgW="863280" imgH="203040" progId="Equation.3">
                  <p:embed/>
                </p:oleObj>
              </mc:Choice>
              <mc:Fallback>
                <p:oleObj name="Equation" r:id="rId5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7" y="2968625"/>
                        <a:ext cx="18764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333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90688"/>
              </p:ext>
            </p:extLst>
          </p:nvPr>
        </p:nvGraphicFramePr>
        <p:xfrm>
          <a:off x="6172200" y="2868106"/>
          <a:ext cx="14620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7" imgW="672840" imgH="241200" progId="Equation.3">
                  <p:embed/>
                </p:oleObj>
              </mc:Choice>
              <mc:Fallback>
                <p:oleObj name="Equation" r:id="rId7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68106"/>
                        <a:ext cx="1462088" cy="522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27030" y="2742478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 dirty="0"/>
              <a:t>0</a:t>
            </a:r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4932363" y="2930813"/>
            <a:ext cx="665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 dirty="0">
                <a:latin typeface="Tahoma" pitchFamily="34" charset="0"/>
              </a:rPr>
              <a:t>thus</a:t>
            </a:r>
          </a:p>
        </p:txBody>
      </p:sp>
      <p:sp>
        <p:nvSpPr>
          <p:cNvPr id="442378" name="Line 10"/>
          <p:cNvSpPr>
            <a:spLocks noChangeShapeType="1"/>
          </p:cNvSpPr>
          <p:nvPr/>
        </p:nvSpPr>
        <p:spPr bwMode="auto">
          <a:xfrm flipV="1">
            <a:off x="3525405" y="2940916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C426-B800-4109-B922-ABE75E96E0D0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7C91-532B-4344-AC13-EB1CD2307083}" type="slidenum">
              <a:rPr lang="en-US"/>
              <a:pPr/>
              <a:t>21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Heats</a:t>
            </a:r>
            <a:endParaRPr lang="en-US" dirty="0"/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Further assumptions</a:t>
            </a:r>
          </a:p>
          <a:p>
            <a:pPr lvl="1"/>
            <a:r>
              <a:rPr lang="en-US" sz="2200" dirty="0"/>
              <a:t>We have already assumed that air is a perfect gas under most conditions, I.e. except for very high </a:t>
            </a:r>
            <a:r>
              <a:rPr lang="en-US" sz="2200" dirty="0">
                <a:sym typeface="Symbol" pitchFamily="18" charset="2"/>
              </a:rPr>
              <a:t>’s</a:t>
            </a:r>
            <a:r>
              <a:rPr lang="en-US" sz="2200" dirty="0"/>
              <a:t> and low T’s.</a:t>
            </a:r>
          </a:p>
          <a:p>
            <a:pPr lvl="1"/>
            <a:r>
              <a:rPr lang="en-US" sz="2200" dirty="0"/>
              <a:t>Now neglect high T’s where we have to worry about vibrational excitation and dissociation of N</a:t>
            </a:r>
            <a:r>
              <a:rPr lang="en-US" sz="2200" baseline="-25000" dirty="0"/>
              <a:t>2</a:t>
            </a:r>
            <a:r>
              <a:rPr lang="en-US" sz="2200" dirty="0"/>
              <a:t> and O</a:t>
            </a:r>
            <a:r>
              <a:rPr lang="en-US" sz="2200" baseline="-25000" dirty="0"/>
              <a:t>2</a:t>
            </a:r>
            <a:r>
              <a:rPr lang="en-US" sz="2200" dirty="0"/>
              <a:t>.</a:t>
            </a:r>
          </a:p>
          <a:p>
            <a:pPr lvl="1"/>
            <a:r>
              <a:rPr lang="en-US" sz="2200" dirty="0"/>
              <a:t>With these restrictions, we can assume that air is </a:t>
            </a:r>
            <a:r>
              <a:rPr lang="en-US" sz="2200" b="1" dirty="0"/>
              <a:t>calorically</a:t>
            </a:r>
            <a:r>
              <a:rPr lang="en-US" sz="2200" dirty="0"/>
              <a:t> perfect, or that </a:t>
            </a:r>
            <a:r>
              <a:rPr lang="en-US" sz="2200" dirty="0" err="1"/>
              <a:t>c</a:t>
            </a:r>
            <a:r>
              <a:rPr lang="en-US" sz="2200" baseline="-25000" dirty="0" err="1"/>
              <a:t>p</a:t>
            </a:r>
            <a:r>
              <a:rPr lang="en-US" sz="2200" dirty="0"/>
              <a:t> and c</a:t>
            </a:r>
            <a:r>
              <a:rPr lang="en-US" sz="2200" baseline="-25000" dirty="0"/>
              <a:t>v</a:t>
            </a:r>
            <a:r>
              <a:rPr lang="en-US" sz="2200" dirty="0"/>
              <a:t> are constants.</a:t>
            </a:r>
          </a:p>
          <a:p>
            <a:pPr lvl="1"/>
            <a:r>
              <a:rPr lang="en-US" sz="2200" dirty="0"/>
              <a:t>The previous relations can then be integrated to get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For convenience, we have set the zero point energies equal to zero, </a:t>
            </a:r>
            <a:r>
              <a:rPr lang="en-US" sz="2200" dirty="0" err="1"/>
              <a:t>i.e</a:t>
            </a:r>
            <a:r>
              <a:rPr lang="en-US" sz="2200" dirty="0"/>
              <a:t>  e=h=0 when T=0.</a:t>
            </a:r>
          </a:p>
        </p:txBody>
      </p:sp>
      <p:graphicFrame>
        <p:nvGraphicFramePr>
          <p:cNvPr id="484352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493257"/>
              </p:ext>
            </p:extLst>
          </p:nvPr>
        </p:nvGraphicFramePr>
        <p:xfrm>
          <a:off x="4876800" y="4677569"/>
          <a:ext cx="110648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3" imgW="507960" imgH="241200" progId="Equation.3">
                  <p:embed/>
                </p:oleObj>
              </mc:Choice>
              <mc:Fallback>
                <p:oleObj name="Equation" r:id="rId3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77569"/>
                        <a:ext cx="1106487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435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292188"/>
              </p:ext>
            </p:extLst>
          </p:nvPr>
        </p:nvGraphicFramePr>
        <p:xfrm>
          <a:off x="2743200" y="4699073"/>
          <a:ext cx="10477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5" imgW="482400" imgH="228600" progId="Equation.3">
                  <p:embed/>
                </p:oleObj>
              </mc:Choice>
              <mc:Fallback>
                <p:oleObj name="Equation" r:id="rId5" imgW="482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99073"/>
                        <a:ext cx="10477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2513013" y="4677569"/>
            <a:ext cx="3695700" cy="496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252F-D4E7-45C9-8BCC-CFD14BF0C925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24420-939A-4F0F-A720-63A33C882F49}" type="slidenum">
              <a:rPr lang="en-US"/>
              <a:pPr/>
              <a:t>22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Heats</a:t>
            </a:r>
            <a:endParaRPr lang="en-US" dirty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30763"/>
          </a:xfrm>
        </p:spPr>
        <p:txBody>
          <a:bodyPr>
            <a:normAutofit/>
          </a:bodyPr>
          <a:lstStyle/>
          <a:p>
            <a:r>
              <a:rPr lang="en-US" sz="2600" dirty="0">
                <a:sym typeface="Symbol" pitchFamily="18" charset="2"/>
              </a:rPr>
              <a:t>Note that the specific heats are related, as shown, by the definition of </a:t>
            </a:r>
            <a:r>
              <a:rPr lang="en-US" sz="2600" dirty="0" smtClean="0">
                <a:sym typeface="Symbol" pitchFamily="18" charset="2"/>
              </a:rPr>
              <a:t>enthalpy:</a:t>
            </a:r>
            <a:endParaRPr lang="en-US" sz="2600" dirty="0">
              <a:sym typeface="Symbol" pitchFamily="18" charset="2"/>
            </a:endParaRPr>
          </a:p>
          <a:p>
            <a:pPr lvl="1"/>
            <a:endParaRPr lang="en-US" sz="2200" dirty="0">
              <a:sym typeface="Symbol" pitchFamily="18" charset="2"/>
            </a:endParaRPr>
          </a:p>
          <a:p>
            <a:pPr lvl="1"/>
            <a:endParaRPr lang="en-US" sz="2200" dirty="0">
              <a:sym typeface="Symbol" pitchFamily="18" charset="2"/>
            </a:endParaRPr>
          </a:p>
          <a:p>
            <a:r>
              <a:rPr lang="en-US" sz="2600" dirty="0">
                <a:sym typeface="Symbol" pitchFamily="18" charset="2"/>
              </a:rPr>
              <a:t>We will also have many equations which will have the ratio of specific heats as a factor:</a:t>
            </a:r>
          </a:p>
          <a:p>
            <a:pPr lvl="1"/>
            <a:endParaRPr lang="en-US" sz="2200" dirty="0">
              <a:sym typeface="Symbol" pitchFamily="18" charset="2"/>
            </a:endParaRPr>
          </a:p>
          <a:p>
            <a:pPr lvl="1"/>
            <a:endParaRPr lang="en-US" sz="2200" dirty="0">
              <a:sym typeface="Symbol" pitchFamily="18" charset="2"/>
            </a:endParaRPr>
          </a:p>
          <a:p>
            <a:r>
              <a:rPr lang="en-US" sz="2600" dirty="0"/>
              <a:t>This factor is strongly related to the available “modes” of energy storage – I.e. translation, rotation, vibration, electronic.</a:t>
            </a:r>
          </a:p>
        </p:txBody>
      </p:sp>
      <p:graphicFrame>
        <p:nvGraphicFramePr>
          <p:cNvPr id="48537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97653"/>
              </p:ext>
            </p:extLst>
          </p:nvPr>
        </p:nvGraphicFramePr>
        <p:xfrm>
          <a:off x="1981200" y="1981200"/>
          <a:ext cx="491648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3" imgW="2260440" imgH="241200" progId="Equation.3">
                  <p:embed/>
                </p:oleObj>
              </mc:Choice>
              <mc:Fallback>
                <p:oleObj name="Equation" r:id="rId3" imgW="226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4916487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77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13379"/>
              </p:ext>
            </p:extLst>
          </p:nvPr>
        </p:nvGraphicFramePr>
        <p:xfrm>
          <a:off x="3505200" y="2514600"/>
          <a:ext cx="1616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5" imgW="698400" imgH="241200" progId="Equation.3">
                  <p:embed/>
                </p:oleObj>
              </mc:Choice>
              <mc:Fallback>
                <p:oleObj name="Equation" r:id="rId5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14600"/>
                        <a:ext cx="1616075" cy="45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5378" name="Object 1026"/>
          <p:cNvGraphicFramePr>
            <a:graphicFrameLocks noChangeAspect="1"/>
          </p:cNvGraphicFramePr>
          <p:nvPr/>
        </p:nvGraphicFramePr>
        <p:xfrm>
          <a:off x="3683000" y="3830638"/>
          <a:ext cx="1255713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Equation" r:id="rId7" imgW="571320" imgH="393480" progId="Equation.3">
                  <p:embed/>
                </p:oleObj>
              </mc:Choice>
              <mc:Fallback>
                <p:oleObj name="Equation" r:id="rId7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3830638"/>
                        <a:ext cx="1255713" cy="868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2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238B-1231-4B73-AC72-C469A7E54681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A5E2-2652-4283-B0A8-C0D4EA3341F6}" type="slidenum">
              <a:rPr lang="en-US"/>
              <a:pPr/>
              <a:t>23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Heats</a:t>
            </a:r>
            <a:endParaRPr lang="en-US" dirty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ym typeface="Symbol" pitchFamily="18" charset="2"/>
              </a:rPr>
              <a:t>Thus, typical values at room temperature depend upon the molecule type: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 = 5/3 = 1.67 for monatomic gases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 = 7/5 = 1.4  for diatomic gases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pitchFamily="18" charset="2"/>
              </a:rPr>
              <a:t>	  1.1          for complex, poly-atomic gases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ym typeface="Symbol" pitchFamily="18" charset="2"/>
              </a:rPr>
              <a:t>Also, using this ratio, the specific heats can be written in terms of the specific gas constant by:</a:t>
            </a:r>
          </a:p>
          <a:p>
            <a:pPr lvl="1">
              <a:lnSpc>
                <a:spcPct val="90000"/>
              </a:lnSpc>
            </a:pPr>
            <a:endParaRPr lang="en-US" sz="22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endParaRPr lang="en-US" sz="22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en-US" sz="26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sym typeface="Symbol" pitchFamily="18" charset="2"/>
              </a:rPr>
              <a:t>Thus</a:t>
            </a:r>
            <a:r>
              <a:rPr lang="en-US" sz="2600" dirty="0">
                <a:sym typeface="Symbol" pitchFamily="18" charset="2"/>
              </a:rPr>
              <a:t>, for air with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R = 1716 ft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/sec</a:t>
            </a:r>
            <a:r>
              <a:rPr lang="en-US" baseline="30000" dirty="0">
                <a:sym typeface="Symbol" pitchFamily="18" charset="2"/>
              </a:rPr>
              <a:t>2o</a:t>
            </a:r>
            <a:r>
              <a:rPr lang="en-US" dirty="0">
                <a:sym typeface="Symbol" pitchFamily="18" charset="2"/>
              </a:rPr>
              <a:t>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c</a:t>
            </a:r>
            <a:r>
              <a:rPr lang="en-US" sz="2400" baseline="-25000" dirty="0" err="1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= 6006 ft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/sec</a:t>
            </a:r>
            <a:r>
              <a:rPr lang="en-US" sz="2400" baseline="30000" dirty="0">
                <a:sym typeface="Symbol" pitchFamily="18" charset="2"/>
              </a:rPr>
              <a:t>2o</a:t>
            </a:r>
            <a:r>
              <a:rPr lang="en-US" sz="2400" dirty="0">
                <a:sym typeface="Symbol" pitchFamily="18" charset="2"/>
              </a:rPr>
              <a:t>R		 c</a:t>
            </a:r>
            <a:r>
              <a:rPr lang="en-US" sz="2400" baseline="-25000" dirty="0">
                <a:sym typeface="Symbol" pitchFamily="18" charset="2"/>
              </a:rPr>
              <a:t>v</a:t>
            </a:r>
            <a:r>
              <a:rPr lang="en-US" sz="2400" dirty="0">
                <a:sym typeface="Symbol" pitchFamily="18" charset="2"/>
              </a:rPr>
              <a:t> = 4290 ft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/sec</a:t>
            </a:r>
            <a:r>
              <a:rPr lang="en-US" sz="2400" baseline="30000" dirty="0">
                <a:sym typeface="Symbol" pitchFamily="18" charset="2"/>
              </a:rPr>
              <a:t>2o</a:t>
            </a:r>
            <a:r>
              <a:rPr lang="en-US" sz="2400" dirty="0">
                <a:sym typeface="Symbol" pitchFamily="18" charset="2"/>
              </a:rPr>
              <a:t>R</a:t>
            </a:r>
          </a:p>
        </p:txBody>
      </p:sp>
      <p:graphicFrame>
        <p:nvGraphicFramePr>
          <p:cNvPr id="48640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943982"/>
              </p:ext>
            </p:extLst>
          </p:nvPr>
        </p:nvGraphicFramePr>
        <p:xfrm>
          <a:off x="2133600" y="4114800"/>
          <a:ext cx="14097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3" imgW="634680" imgH="419040" progId="Equation.3">
                  <p:embed/>
                </p:oleObj>
              </mc:Choice>
              <mc:Fallback>
                <p:oleObj name="Equation" r:id="rId3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114800"/>
                        <a:ext cx="14097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640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492332"/>
              </p:ext>
            </p:extLst>
          </p:nvPr>
        </p:nvGraphicFramePr>
        <p:xfrm>
          <a:off x="5867400" y="4114800"/>
          <a:ext cx="1249362" cy="845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5" imgW="622080" imgH="419040" progId="Equation.3">
                  <p:embed/>
                </p:oleObj>
              </mc:Choice>
              <mc:Fallback>
                <p:oleObj name="Equation" r:id="rId5" imgW="622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114800"/>
                        <a:ext cx="1249362" cy="845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2FD8-D0DF-49B9-9764-17F721BDDA9C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A97F-D47A-4EF3-86F7-0B56209BEF2B}" type="slidenum">
              <a:rPr lang="en-US"/>
              <a:pPr/>
              <a:t>24</a:t>
            </a:fld>
            <a:endParaRPr lang="en-US"/>
          </a:p>
        </p:txBody>
      </p:sp>
      <p:sp>
        <p:nvSpPr>
          <p:cNvPr id="453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Second Law and Entropy </a:t>
            </a:r>
          </a:p>
        </p:txBody>
      </p:sp>
      <p:sp>
        <p:nvSpPr>
          <p:cNvPr id="453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The determination of absolute entropy of a system can be very complex due to all the energy modes.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However, the change of entropy is known precisely from the 2</a:t>
            </a:r>
            <a:r>
              <a:rPr lang="en-US" sz="2600" baseline="30000" dirty="0"/>
              <a:t>nd</a:t>
            </a:r>
            <a:r>
              <a:rPr lang="en-US" sz="2600" dirty="0"/>
              <a:t> Law of thermodynamics: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Effectively, this equation is the ratio of the energy added to a system to that which is already present.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 equation above represents a prefect world.  In practice, the chaos of a system also changes  whenever a system undergoes a non-equilibrium process.</a:t>
            </a:r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graphicFrame>
        <p:nvGraphicFramePr>
          <p:cNvPr id="48742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718950"/>
              </p:ext>
            </p:extLst>
          </p:nvPr>
        </p:nvGraphicFramePr>
        <p:xfrm>
          <a:off x="3505200" y="2971800"/>
          <a:ext cx="11064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71800"/>
                        <a:ext cx="1106487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7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C48E-46B6-4029-8A8D-0401103CF8EF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3E7A5-1FE0-4E38-ADD4-10D8B66914F8}" type="slidenum">
              <a:rPr lang="en-US"/>
              <a:pPr/>
              <a:t>25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Second </a:t>
            </a:r>
            <a:r>
              <a:rPr lang="en-US" dirty="0"/>
              <a:t>Law and </a:t>
            </a:r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Examples of non-equilibrium process are friction, heat flux, or diffusion – or simply very fast changes.</a:t>
            </a:r>
          </a:p>
          <a:p>
            <a:r>
              <a:rPr lang="en-US" sz="2600" dirty="0"/>
              <a:t>Non-equilibrium process are </a:t>
            </a:r>
            <a:r>
              <a:rPr lang="en-US" sz="2600" b="1" dirty="0"/>
              <a:t>irreversible</a:t>
            </a:r>
            <a:r>
              <a:rPr lang="en-US" sz="2600" dirty="0"/>
              <a:t> – they only proceed naturally in one direction.</a:t>
            </a:r>
          </a:p>
          <a:p>
            <a:r>
              <a:rPr lang="en-US" sz="2600" dirty="0"/>
              <a:t>As a result, the full 2</a:t>
            </a:r>
            <a:r>
              <a:rPr lang="en-US" sz="2600" baseline="30000" dirty="0"/>
              <a:t>nd</a:t>
            </a:r>
            <a:r>
              <a:rPr lang="en-US" sz="2600" dirty="0"/>
              <a:t> Law may be written as:</a:t>
            </a:r>
          </a:p>
          <a:p>
            <a:pPr>
              <a:buFontTx/>
              <a:buNone/>
            </a:pPr>
            <a:r>
              <a:rPr lang="en-US" sz="2600" dirty="0"/>
              <a:t>					</a:t>
            </a:r>
            <a:r>
              <a:rPr lang="en-US" sz="2600" dirty="0" smtClean="0"/>
              <a:t>or</a:t>
            </a:r>
          </a:p>
          <a:p>
            <a:pPr>
              <a:buFontTx/>
              <a:buNone/>
            </a:pPr>
            <a:endParaRPr lang="en-US" sz="2600" dirty="0"/>
          </a:p>
          <a:p>
            <a:pPr>
              <a:buFontTx/>
              <a:buNone/>
            </a:pPr>
            <a:endParaRPr lang="en-US" sz="2600" dirty="0"/>
          </a:p>
          <a:p>
            <a:r>
              <a:rPr lang="en-US" sz="2600" dirty="0"/>
              <a:t>Unfortunately, these equations are much use for practical calculations by themselves.</a:t>
            </a:r>
          </a:p>
          <a:p>
            <a:r>
              <a:rPr lang="en-US" sz="2600" dirty="0"/>
              <a:t>To be of use, the definition of entropy must be combined with the 1</a:t>
            </a:r>
            <a:r>
              <a:rPr lang="en-US" sz="2600" baseline="30000" dirty="0"/>
              <a:t>st</a:t>
            </a:r>
            <a:r>
              <a:rPr lang="en-US" sz="2600" dirty="0"/>
              <a:t> law.</a:t>
            </a:r>
          </a:p>
        </p:txBody>
      </p:sp>
      <p:graphicFrame>
        <p:nvGraphicFramePr>
          <p:cNvPr id="488448" name="Object 0"/>
          <p:cNvGraphicFramePr>
            <a:graphicFrameLocks noChangeAspect="1"/>
          </p:cNvGraphicFramePr>
          <p:nvPr/>
        </p:nvGraphicFramePr>
        <p:xfrm>
          <a:off x="1860550" y="3513138"/>
          <a:ext cx="19589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3513138"/>
                        <a:ext cx="1958975" cy="796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8449" name="Object 1"/>
          <p:cNvGraphicFramePr>
            <a:graphicFrameLocks noChangeAspect="1"/>
          </p:cNvGraphicFramePr>
          <p:nvPr/>
        </p:nvGraphicFramePr>
        <p:xfrm>
          <a:off x="5273675" y="3513138"/>
          <a:ext cx="9842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3513138"/>
                        <a:ext cx="984250" cy="760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49C4-B914-4200-85A4-8088D8E501AE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72AD-6A0E-4F73-ACBB-66F8F06E79F4}" type="slidenum">
              <a:rPr lang="en-US"/>
              <a:pPr/>
              <a:t>26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2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Entropy </a:t>
            </a:r>
            <a:r>
              <a:rPr lang="en-US" dirty="0"/>
              <a:t>Calculation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600" dirty="0"/>
              <a:t>The 1</a:t>
            </a:r>
            <a:r>
              <a:rPr lang="en-US" sz="2600" baseline="30000" dirty="0"/>
              <a:t>st</a:t>
            </a:r>
            <a:r>
              <a:rPr lang="en-US" sz="2600" dirty="0"/>
              <a:t> law can be written in terms of either internal energy or enthalpy as: </a:t>
            </a:r>
          </a:p>
          <a:p>
            <a:endParaRPr lang="en-US" sz="1800" dirty="0"/>
          </a:p>
          <a:p>
            <a:r>
              <a:rPr lang="en-US" sz="2600" dirty="0"/>
              <a:t>Using the definition of entropy given before, these become:</a:t>
            </a:r>
            <a:endParaRPr lang="en-US" sz="2600" b="1" dirty="0"/>
          </a:p>
          <a:p>
            <a:pPr lvl="1"/>
            <a:endParaRPr lang="en-US" sz="2200" dirty="0"/>
          </a:p>
        </p:txBody>
      </p:sp>
      <p:graphicFrame>
        <p:nvGraphicFramePr>
          <p:cNvPr id="48947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16033"/>
              </p:ext>
            </p:extLst>
          </p:nvPr>
        </p:nvGraphicFramePr>
        <p:xfrm>
          <a:off x="1600200" y="1752600"/>
          <a:ext cx="1962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3" imgW="901440" imgH="203040" progId="Equation.3">
                  <p:embed/>
                </p:oleObj>
              </mc:Choice>
              <mc:Fallback>
                <p:oleObj name="Equation" r:id="rId3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1962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34095"/>
              </p:ext>
            </p:extLst>
          </p:nvPr>
        </p:nvGraphicFramePr>
        <p:xfrm>
          <a:off x="5562600" y="1828800"/>
          <a:ext cx="18764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Equation" r:id="rId5" imgW="863280" imgH="203040" progId="Equation.3">
                  <p:embed/>
                </p:oleObj>
              </mc:Choice>
              <mc:Fallback>
                <p:oleObj name="Equation" r:id="rId5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828800"/>
                        <a:ext cx="18764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4" name="Object 2"/>
          <p:cNvGraphicFramePr>
            <a:graphicFrameLocks noChangeAspect="1"/>
          </p:cNvGraphicFramePr>
          <p:nvPr/>
        </p:nvGraphicFramePr>
        <p:xfrm>
          <a:off x="1612900" y="3260725"/>
          <a:ext cx="245903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8" name="Equation" r:id="rId7" imgW="1130040" imgH="228600" progId="Equation.3">
                  <p:embed/>
                </p:oleObj>
              </mc:Choice>
              <mc:Fallback>
                <p:oleObj name="Equation" r:id="rId7" imgW="1130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260725"/>
                        <a:ext cx="2459038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5" name="Object 3"/>
          <p:cNvGraphicFramePr>
            <a:graphicFrameLocks noChangeAspect="1"/>
          </p:cNvGraphicFramePr>
          <p:nvPr/>
        </p:nvGraphicFramePr>
        <p:xfrm>
          <a:off x="5040313" y="3248025"/>
          <a:ext cx="23764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9" name="Equation" r:id="rId9" imgW="1091880" imgH="241200" progId="Equation.3">
                  <p:embed/>
                </p:oleObj>
              </mc:Choice>
              <mc:Fallback>
                <p:oleObj name="Equation" r:id="rId9" imgW="1091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3248025"/>
                        <a:ext cx="23764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6" name="Object 4"/>
          <p:cNvGraphicFramePr>
            <a:graphicFrameLocks noChangeAspect="1"/>
          </p:cNvGraphicFramePr>
          <p:nvPr/>
        </p:nvGraphicFramePr>
        <p:xfrm>
          <a:off x="1412875" y="4021138"/>
          <a:ext cx="25146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0" name="Equation" r:id="rId11" imgW="1155600" imgH="393480" progId="Equation.3">
                  <p:embed/>
                </p:oleObj>
              </mc:Choice>
              <mc:Fallback>
                <p:oleObj name="Equation" r:id="rId11" imgW="115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4021138"/>
                        <a:ext cx="251460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7" name="Object 5"/>
          <p:cNvGraphicFramePr>
            <a:graphicFrameLocks noChangeAspect="1"/>
          </p:cNvGraphicFramePr>
          <p:nvPr/>
        </p:nvGraphicFramePr>
        <p:xfrm>
          <a:off x="4999038" y="4116388"/>
          <a:ext cx="24590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Equation" r:id="rId13" imgW="1130040" imgH="393480" progId="Equation.3">
                  <p:embed/>
                </p:oleObj>
              </mc:Choice>
              <mc:Fallback>
                <p:oleObj name="Equation" r:id="rId13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116388"/>
                        <a:ext cx="24590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8" name="Object 6"/>
          <p:cNvGraphicFramePr>
            <a:graphicFrameLocks noChangeAspect="1"/>
          </p:cNvGraphicFramePr>
          <p:nvPr/>
        </p:nvGraphicFramePr>
        <p:xfrm>
          <a:off x="1412875" y="5029200"/>
          <a:ext cx="25146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Equation" r:id="rId15" imgW="1155600" imgH="393480" progId="Equation.3">
                  <p:embed/>
                </p:oleObj>
              </mc:Choice>
              <mc:Fallback>
                <p:oleObj name="Equation" r:id="rId15" imgW="1155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5029200"/>
                        <a:ext cx="25146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9" name="Object 7"/>
          <p:cNvGraphicFramePr>
            <a:graphicFrameLocks noChangeAspect="1"/>
          </p:cNvGraphicFramePr>
          <p:nvPr/>
        </p:nvGraphicFramePr>
        <p:xfrm>
          <a:off x="4930775" y="5029200"/>
          <a:ext cx="248602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Equation" r:id="rId17" imgW="1143000" imgH="419040" progId="Equation.3">
                  <p:embed/>
                </p:oleObj>
              </mc:Choice>
              <mc:Fallback>
                <p:oleObj name="Equation" r:id="rId17" imgW="1143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5029200"/>
                        <a:ext cx="248602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8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4454-78A3-486C-B64B-CD83ACC61450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3204-1F8A-4E92-92BC-11A21FB9131B}" type="slidenum">
              <a:rPr lang="en-US"/>
              <a:pPr/>
              <a:t>27</a:t>
            </a:fld>
            <a:endParaRPr lang="en-US"/>
          </a:p>
        </p:txBody>
      </p:sp>
      <p:sp>
        <p:nvSpPr>
          <p:cNvPr id="446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Entropy Calculation</a:t>
            </a:r>
            <a:endParaRPr lang="en-US" sz="4000" dirty="0"/>
          </a:p>
        </p:txBody>
      </p:sp>
      <p:sp>
        <p:nvSpPr>
          <p:cNvPr id="4464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077200" cy="5287963"/>
          </a:xfrm>
        </p:spPr>
        <p:txBody>
          <a:bodyPr/>
          <a:lstStyle/>
          <a:p>
            <a:r>
              <a:rPr lang="en-US" sz="2600" dirty="0"/>
              <a:t>These equations can be integrated between initial and final conditions for a calorically perfect gas: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These </a:t>
            </a:r>
            <a:r>
              <a:rPr lang="en-US" sz="2600" dirty="0"/>
              <a:t>relations will later come in very handy in calculating the entropy change across shocks.</a:t>
            </a:r>
          </a:p>
          <a:p>
            <a:r>
              <a:rPr lang="en-US" sz="2600" dirty="0"/>
              <a:t>You may also recall using these relations in ES305 to predict the entropy at different points in a cycle.</a:t>
            </a:r>
            <a:endParaRPr lang="en-US" sz="2600" b="1" dirty="0"/>
          </a:p>
          <a:p>
            <a:pPr lvl="1"/>
            <a:endParaRPr lang="en-US" sz="2200" dirty="0"/>
          </a:p>
        </p:txBody>
      </p:sp>
      <p:graphicFrame>
        <p:nvGraphicFramePr>
          <p:cNvPr id="490496" name="Object 1024"/>
          <p:cNvGraphicFramePr>
            <a:graphicFrameLocks noChangeAspect="1"/>
          </p:cNvGraphicFramePr>
          <p:nvPr/>
        </p:nvGraphicFramePr>
        <p:xfrm>
          <a:off x="1214438" y="1830388"/>
          <a:ext cx="694848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3263760" imgH="482400" progId="Equation.3">
                  <p:embed/>
                </p:oleObj>
              </mc:Choice>
              <mc:Fallback>
                <p:oleObj name="Equation" r:id="rId3" imgW="3263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1830388"/>
                        <a:ext cx="6948487" cy="1027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0497" name="Object 1025"/>
          <p:cNvGraphicFramePr>
            <a:graphicFrameLocks noChangeAspect="1"/>
          </p:cNvGraphicFramePr>
          <p:nvPr/>
        </p:nvGraphicFramePr>
        <p:xfrm>
          <a:off x="2241550" y="2857500"/>
          <a:ext cx="385445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1854000" imgH="482400" progId="Equation.3">
                  <p:embed/>
                </p:oleObj>
              </mc:Choice>
              <mc:Fallback>
                <p:oleObj name="Equation" r:id="rId5" imgW="1854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857500"/>
                        <a:ext cx="385445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69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71CC-95F1-45F9-9190-EC300DB9D7A7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D238-8EE4-46AC-B287-A769579E2979}" type="slidenum">
              <a:rPr lang="en-US"/>
              <a:pPr/>
              <a:t>28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Isentropic Flow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n-US" sz="2600"/>
              <a:t>Now consider a special situation.</a:t>
            </a:r>
          </a:p>
          <a:p>
            <a:pPr>
              <a:spcBef>
                <a:spcPct val="20000"/>
              </a:spcBef>
            </a:pPr>
            <a:r>
              <a:rPr lang="en-US" sz="2600"/>
              <a:t>First, assume no heat flux,  </a:t>
            </a:r>
            <a:r>
              <a:rPr lang="en-US" sz="2600">
                <a:latin typeface="Symbol" pitchFamily="18" charset="2"/>
              </a:rPr>
              <a:t>d</a:t>
            </a:r>
            <a:r>
              <a:rPr lang="en-US" sz="2600"/>
              <a:t>q = 0 or </a:t>
            </a:r>
            <a:r>
              <a:rPr lang="en-US" sz="2600" b="1"/>
              <a:t>adiabatic</a:t>
            </a:r>
            <a:endParaRPr lang="en-US" sz="2600"/>
          </a:p>
          <a:p>
            <a:pPr lvl="1">
              <a:spcBef>
                <a:spcPct val="20000"/>
              </a:spcBef>
            </a:pPr>
            <a:r>
              <a:rPr lang="en-US" sz="2200"/>
              <a:t>A reasonable assumption; we don’t often try to heat or cool the air around an airplane!</a:t>
            </a:r>
          </a:p>
          <a:p>
            <a:pPr lvl="1">
              <a:spcBef>
                <a:spcPct val="20000"/>
              </a:spcBef>
            </a:pPr>
            <a:r>
              <a:rPr lang="en-US" sz="2200"/>
              <a:t>This </a:t>
            </a:r>
            <a:r>
              <a:rPr lang="en-US" sz="2200" b="1"/>
              <a:t>does not</a:t>
            </a:r>
            <a:r>
              <a:rPr lang="en-US" sz="2200"/>
              <a:t> mean the temperature remains constant - doing work can still change the energy of the fluid and thus it’s temperature.</a:t>
            </a:r>
          </a:p>
          <a:p>
            <a:pPr>
              <a:spcBef>
                <a:spcPct val="20000"/>
              </a:spcBef>
            </a:pPr>
            <a:r>
              <a:rPr lang="en-US" sz="2600"/>
              <a:t>Also, let’s assume the flow is </a:t>
            </a:r>
            <a:r>
              <a:rPr lang="en-US" sz="2600" b="1"/>
              <a:t>reversible</a:t>
            </a:r>
          </a:p>
          <a:p>
            <a:pPr lvl="1">
              <a:spcBef>
                <a:spcPct val="20000"/>
              </a:spcBef>
            </a:pPr>
            <a:r>
              <a:rPr lang="en-US" sz="2200"/>
              <a:t>Thus, no friction - a reasonable assumption everywhere but near the skin surface.</a:t>
            </a:r>
          </a:p>
          <a:p>
            <a:pPr lvl="1">
              <a:spcBef>
                <a:spcPct val="20000"/>
              </a:spcBef>
            </a:pPr>
            <a:r>
              <a:rPr lang="en-US" sz="2200"/>
              <a:t>And also that there are not abrupt property changes.  Abrupt changes induce dissipative losses.</a:t>
            </a:r>
            <a:endParaRPr lang="en-US" sz="2200" b="1"/>
          </a:p>
        </p:txBody>
      </p:sp>
    </p:spTree>
    <p:extLst>
      <p:ext uri="{BB962C8B-B14F-4D97-AF65-F5344CB8AC3E}">
        <p14:creationId xmlns:p14="http://schemas.microsoft.com/office/powerpoint/2010/main" val="35359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E5D1B-D712-492A-BD7E-F01382018A27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31B-CBD0-4EDD-BE0F-1F27C0314943}" type="slidenum">
              <a:rPr lang="en-US"/>
              <a:pPr/>
              <a:t>29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Thermo. - Isentropic flow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600" dirty="0"/>
              <a:t>A flow which is adiabatic </a:t>
            </a:r>
            <a:r>
              <a:rPr lang="en-US" sz="2600" b="1" dirty="0"/>
              <a:t>and</a:t>
            </a:r>
            <a:r>
              <a:rPr lang="en-US" sz="2600" dirty="0"/>
              <a:t> reversible has constant entropy and is called </a:t>
            </a:r>
            <a:r>
              <a:rPr lang="en-US" sz="2600" b="1" dirty="0"/>
              <a:t>isentropic.</a:t>
            </a:r>
          </a:p>
          <a:p>
            <a:pPr lvl="1"/>
            <a:r>
              <a:rPr lang="en-US" sz="2200" dirty="0"/>
              <a:t>Practically, this means that some special relations exist between our fluid properties.</a:t>
            </a:r>
          </a:p>
          <a:p>
            <a:pPr lvl="1"/>
            <a:r>
              <a:rPr lang="en-US" sz="2200" dirty="0"/>
              <a:t>To see this, start with the reversible, adiabatic energy equations: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including the definitions of the specific heats: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rearrange and divide:</a:t>
            </a:r>
            <a:endParaRPr lang="en-US" sz="2200" b="1" dirty="0"/>
          </a:p>
          <a:p>
            <a:pPr lvl="1"/>
            <a:endParaRPr lang="en-US" sz="2200" b="1" dirty="0"/>
          </a:p>
          <a:p>
            <a:pPr lvl="1"/>
            <a:endParaRPr lang="en-US" sz="2200" dirty="0"/>
          </a:p>
        </p:txBody>
      </p:sp>
      <p:graphicFrame>
        <p:nvGraphicFramePr>
          <p:cNvPr id="491520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14146"/>
              </p:ext>
            </p:extLst>
          </p:nvPr>
        </p:nvGraphicFramePr>
        <p:xfrm>
          <a:off x="1994767" y="3651539"/>
          <a:ext cx="1962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3" imgW="901440" imgH="203040" progId="Equation.3">
                  <p:embed/>
                </p:oleObj>
              </mc:Choice>
              <mc:Fallback>
                <p:oleObj name="Equation" r:id="rId3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4767" y="3651539"/>
                        <a:ext cx="1962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2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039621"/>
              </p:ext>
            </p:extLst>
          </p:nvPr>
        </p:nvGraphicFramePr>
        <p:xfrm>
          <a:off x="5392738" y="3637684"/>
          <a:ext cx="18764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5" imgW="863280" imgH="203040" progId="Equation.3">
                  <p:embed/>
                </p:oleObj>
              </mc:Choice>
              <mc:Fallback>
                <p:oleObj name="Equation" r:id="rId5" imgW="863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3637684"/>
                        <a:ext cx="18764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494" name="Text Box 6"/>
          <p:cNvSpPr txBox="1">
            <a:spLocks noChangeArrowheads="1"/>
          </p:cNvSpPr>
          <p:nvPr/>
        </p:nvSpPr>
        <p:spPr bwMode="auto">
          <a:xfrm>
            <a:off x="2344738" y="32702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/>
              <a:t>0</a:t>
            </a:r>
          </a:p>
        </p:txBody>
      </p:sp>
      <p:sp>
        <p:nvSpPr>
          <p:cNvPr id="447495" name="Line 7"/>
          <p:cNvSpPr>
            <a:spLocks noChangeShapeType="1"/>
          </p:cNvSpPr>
          <p:nvPr/>
        </p:nvSpPr>
        <p:spPr bwMode="auto">
          <a:xfrm flipV="1">
            <a:off x="2043113" y="3667125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6" name="Text Box 8"/>
          <p:cNvSpPr txBox="1">
            <a:spLocks noChangeArrowheads="1"/>
          </p:cNvSpPr>
          <p:nvPr/>
        </p:nvSpPr>
        <p:spPr bwMode="auto">
          <a:xfrm>
            <a:off x="5773738" y="327025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 dirty="0"/>
              <a:t>0</a:t>
            </a:r>
          </a:p>
        </p:txBody>
      </p:sp>
      <p:sp>
        <p:nvSpPr>
          <p:cNvPr id="447497" name="Line 9"/>
          <p:cNvSpPr>
            <a:spLocks noChangeShapeType="1"/>
          </p:cNvSpPr>
          <p:nvPr/>
        </p:nvSpPr>
        <p:spPr bwMode="auto">
          <a:xfrm flipV="1">
            <a:off x="5333712" y="367665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1522" name="Object 1026"/>
          <p:cNvGraphicFramePr>
            <a:graphicFrameLocks noChangeAspect="1"/>
          </p:cNvGraphicFramePr>
          <p:nvPr/>
        </p:nvGraphicFramePr>
        <p:xfrm>
          <a:off x="1963738" y="4346575"/>
          <a:ext cx="21272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7" imgW="977760" imgH="228600" progId="Equation.3">
                  <p:embed/>
                </p:oleObj>
              </mc:Choice>
              <mc:Fallback>
                <p:oleObj name="Equation" r:id="rId7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738" y="4346575"/>
                        <a:ext cx="21272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23" name="Object 1027"/>
          <p:cNvGraphicFramePr>
            <a:graphicFrameLocks noChangeAspect="1"/>
          </p:cNvGraphicFramePr>
          <p:nvPr/>
        </p:nvGraphicFramePr>
        <p:xfrm>
          <a:off x="5376863" y="4333875"/>
          <a:ext cx="2073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9" imgW="952200" imgH="241200" progId="Equation.3">
                  <p:embed/>
                </p:oleObj>
              </mc:Choice>
              <mc:Fallback>
                <p:oleObj name="Equation" r:id="rId9" imgW="952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4333875"/>
                        <a:ext cx="20732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24" name="Object 1028"/>
          <p:cNvGraphicFramePr>
            <a:graphicFrameLocks noChangeAspect="1"/>
          </p:cNvGraphicFramePr>
          <p:nvPr/>
        </p:nvGraphicFramePr>
        <p:xfrm>
          <a:off x="1397000" y="5254625"/>
          <a:ext cx="25685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11" imgW="1180800" imgH="457200" progId="Equation.3">
                  <p:embed/>
                </p:oleObj>
              </mc:Choice>
              <mc:Fallback>
                <p:oleObj name="Equation" r:id="rId11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254625"/>
                        <a:ext cx="256857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25" name="Object 1029"/>
          <p:cNvGraphicFramePr>
            <a:graphicFrameLocks noChangeAspect="1"/>
          </p:cNvGraphicFramePr>
          <p:nvPr/>
        </p:nvGraphicFramePr>
        <p:xfrm>
          <a:off x="5588000" y="5330825"/>
          <a:ext cx="16811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13" imgW="774360" imgH="419040" progId="Equation.3">
                  <p:embed/>
                </p:oleObj>
              </mc:Choice>
              <mc:Fallback>
                <p:oleObj name="Equation" r:id="rId13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5330825"/>
                        <a:ext cx="168116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02" name="Text Box 14"/>
          <p:cNvSpPr txBox="1">
            <a:spLocks noChangeArrowheads="1"/>
          </p:cNvSpPr>
          <p:nvPr/>
        </p:nvSpPr>
        <p:spPr bwMode="auto">
          <a:xfrm>
            <a:off x="4429125" y="5489575"/>
            <a:ext cx="414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9066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the definition and fundamental aspects of compressible flow</a:t>
            </a:r>
          </a:p>
          <a:p>
            <a:r>
              <a:rPr lang="en-US" dirty="0"/>
              <a:t>Understand the </a:t>
            </a:r>
            <a:r>
              <a:rPr lang="en-US" dirty="0" smtClean="0"/>
              <a:t>definitions and </a:t>
            </a:r>
            <a:r>
              <a:rPr lang="en-US" dirty="0"/>
              <a:t>types of shock </a:t>
            </a:r>
            <a:r>
              <a:rPr lang="en-US" dirty="0" smtClean="0"/>
              <a:t>and expansion </a:t>
            </a:r>
            <a:r>
              <a:rPr lang="en-US" dirty="0"/>
              <a:t>waves: </a:t>
            </a:r>
            <a:r>
              <a:rPr lang="en-US" dirty="0" smtClean="0"/>
              <a:t>oblique shock waves</a:t>
            </a:r>
            <a:r>
              <a:rPr lang="en-US" dirty="0"/>
              <a:t>, </a:t>
            </a:r>
            <a:r>
              <a:rPr lang="en-US" dirty="0" smtClean="0"/>
              <a:t>shock expansion interaction</a:t>
            </a:r>
            <a:r>
              <a:rPr lang="en-US" dirty="0"/>
              <a:t>, </a:t>
            </a:r>
            <a:r>
              <a:rPr lang="en-US" dirty="0" smtClean="0"/>
              <a:t>and unsteady </a:t>
            </a:r>
            <a:r>
              <a:rPr lang="en-US" dirty="0"/>
              <a:t>expansion </a:t>
            </a:r>
            <a:r>
              <a:rPr lang="en-US" dirty="0" smtClean="0"/>
              <a:t>waves</a:t>
            </a:r>
          </a:p>
          <a:p>
            <a:r>
              <a:rPr lang="en-US" dirty="0"/>
              <a:t>Be able to do </a:t>
            </a:r>
            <a:r>
              <a:rPr lang="en-US" dirty="0" smtClean="0"/>
              <a:t>simple calculations </a:t>
            </a:r>
            <a:r>
              <a:rPr lang="en-US" dirty="0"/>
              <a:t>related </a:t>
            </a:r>
            <a:r>
              <a:rPr lang="en-US" dirty="0" smtClean="0"/>
              <a:t>to applications </a:t>
            </a:r>
            <a:r>
              <a:rPr lang="en-US" dirty="0"/>
              <a:t>of </a:t>
            </a:r>
            <a:r>
              <a:rPr lang="en-US" dirty="0" smtClean="0"/>
              <a:t>compressible flow </a:t>
            </a:r>
            <a:r>
              <a:rPr lang="en-US" dirty="0"/>
              <a:t>on variations </a:t>
            </a:r>
            <a:r>
              <a:rPr lang="en-US" dirty="0" smtClean="0"/>
              <a:t>in geometry</a:t>
            </a:r>
          </a:p>
          <a:p>
            <a:r>
              <a:rPr lang="en-US" dirty="0" smtClean="0"/>
              <a:t>Understand the concept of generalization of subsonic and supersonic 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9E6B-783C-4C2E-AEC3-933297A04E7D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1DF0-8C82-4675-A8C4-811D16556E53}" type="slidenum">
              <a:rPr lang="en-US"/>
              <a:pPr/>
              <a:t>30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20050" cy="792162"/>
          </a:xfrm>
        </p:spPr>
        <p:txBody>
          <a:bodyPr/>
          <a:lstStyle/>
          <a:p>
            <a:r>
              <a:rPr lang="en-US" dirty="0" smtClean="0"/>
              <a:t>Isentropic flow</a:t>
            </a:r>
            <a:endParaRPr lang="en-US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7" y="838200"/>
            <a:ext cx="8240713" cy="5211764"/>
          </a:xfrm>
        </p:spPr>
        <p:txBody>
          <a:bodyPr/>
          <a:lstStyle/>
          <a:p>
            <a:pPr lvl="1"/>
            <a:r>
              <a:rPr lang="en-US" sz="2200" dirty="0"/>
              <a:t>Now, integrate over the change from one condition, 1, to another, 2: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We can also use the perfect gas law to introduce T</a:t>
            </a:r>
          </a:p>
          <a:p>
            <a:pPr lvl="1"/>
            <a:endParaRPr lang="en-US" sz="2200" dirty="0"/>
          </a:p>
          <a:p>
            <a:pPr lvl="1"/>
            <a:endParaRPr lang="en-US" sz="2200" b="1" dirty="0"/>
          </a:p>
        </p:txBody>
      </p:sp>
      <p:graphicFrame>
        <p:nvGraphicFramePr>
          <p:cNvPr id="492544" name="Object 1024"/>
          <p:cNvGraphicFramePr>
            <a:graphicFrameLocks noChangeAspect="1"/>
          </p:cNvGraphicFramePr>
          <p:nvPr/>
        </p:nvGraphicFramePr>
        <p:xfrm>
          <a:off x="1657350" y="1539875"/>
          <a:ext cx="2760663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8" name="Equation" r:id="rId3" imgW="1269720" imgH="482400" progId="Equation.3">
                  <p:embed/>
                </p:oleObj>
              </mc:Choice>
              <mc:Fallback>
                <p:oleObj name="Equation" r:id="rId3" imgW="1269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539875"/>
                        <a:ext cx="2760663" cy="104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2545" name="Object 1025"/>
          <p:cNvGraphicFramePr>
            <a:graphicFrameLocks noChangeAspect="1"/>
          </p:cNvGraphicFramePr>
          <p:nvPr/>
        </p:nvGraphicFramePr>
        <p:xfrm>
          <a:off x="5048250" y="2063750"/>
          <a:ext cx="32575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Equation" r:id="rId5" imgW="1498320" imgH="507960" progId="Equation.3">
                  <p:embed/>
                </p:oleObj>
              </mc:Choice>
              <mc:Fallback>
                <p:oleObj name="Equation" r:id="rId5" imgW="1498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2063750"/>
                        <a:ext cx="325755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4560888" y="2387600"/>
            <a:ext cx="414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or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5048250" y="206375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2546" name="Object 1026"/>
          <p:cNvGraphicFramePr>
            <a:graphicFrameLocks noChangeAspect="1"/>
          </p:cNvGraphicFramePr>
          <p:nvPr/>
        </p:nvGraphicFramePr>
        <p:xfrm>
          <a:off x="1657350" y="4270375"/>
          <a:ext cx="39195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Equation" r:id="rId7" imgW="1803240" imgH="507960" progId="Equation.3">
                  <p:embed/>
                </p:oleObj>
              </mc:Choice>
              <mc:Fallback>
                <p:oleObj name="Equation" r:id="rId7" imgW="18032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270375"/>
                        <a:ext cx="3919538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4" name="Rectangle 12"/>
          <p:cNvSpPr>
            <a:spLocks noChangeArrowheads="1"/>
          </p:cNvSpPr>
          <p:nvPr/>
        </p:nvSpPr>
        <p:spPr bwMode="auto">
          <a:xfrm>
            <a:off x="5951538" y="5029200"/>
            <a:ext cx="2514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92547" name="Object 1027"/>
          <p:cNvGraphicFramePr>
            <a:graphicFrameLocks noChangeAspect="1"/>
          </p:cNvGraphicFramePr>
          <p:nvPr/>
        </p:nvGraphicFramePr>
        <p:xfrm>
          <a:off x="6103938" y="4953000"/>
          <a:ext cx="237331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Equation" r:id="rId9" imgW="1091880" imgH="558720" progId="Equation.3">
                  <p:embed/>
                </p:oleObj>
              </mc:Choice>
              <mc:Fallback>
                <p:oleObj name="Equation" r:id="rId9" imgW="109188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4953000"/>
                        <a:ext cx="2373312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8526" name="Text Box 14"/>
          <p:cNvSpPr txBox="1">
            <a:spLocks noChangeArrowheads="1"/>
          </p:cNvSpPr>
          <p:nvPr/>
        </p:nvSpPr>
        <p:spPr bwMode="auto">
          <a:xfrm>
            <a:off x="5351463" y="5375275"/>
            <a:ext cx="414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en-US" sz="2000">
                <a:latin typeface="Tahoma" pitchFamily="34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0188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CC84-B5FD-477C-9EC2-9F49350CE54D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93E4-2E42-448B-9088-FFA37D7E90B5}" type="slidenum">
              <a:rPr lang="en-US"/>
              <a:pPr/>
              <a:t>31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Isentropic flow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To summarize, for isentropic flow, r, p and T are related by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2600" dirty="0"/>
              <a:t>The above equations effectively simplifies having to know 3 variables to only 2 to define a state.</a:t>
            </a:r>
          </a:p>
          <a:p>
            <a:r>
              <a:rPr lang="en-US" sz="2600" dirty="0"/>
              <a:t>This make sense since for isentropic flow, one state variable, s, is constant.</a:t>
            </a:r>
          </a:p>
          <a:p>
            <a:r>
              <a:rPr lang="en-US" sz="2600" dirty="0"/>
              <a:t>These equations can be used for many flow except for boundary layers and across shockwaves.</a:t>
            </a:r>
            <a:endParaRPr lang="en-US" sz="2600" b="1" dirty="0"/>
          </a:p>
        </p:txBody>
      </p:sp>
      <p:graphicFrame>
        <p:nvGraphicFramePr>
          <p:cNvPr id="493568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813937"/>
              </p:ext>
            </p:extLst>
          </p:nvPr>
        </p:nvGraphicFramePr>
        <p:xfrm>
          <a:off x="2508250" y="1838180"/>
          <a:ext cx="358775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1650960" imgH="545760" progId="Equation.3">
                  <p:embed/>
                </p:oleObj>
              </mc:Choice>
              <mc:Fallback>
                <p:oleObj name="Equation" r:id="rId3" imgW="165096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1838180"/>
                        <a:ext cx="3587750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9544" name="Rectangle 8"/>
          <p:cNvSpPr>
            <a:spLocks noChangeArrowheads="1"/>
          </p:cNvSpPr>
          <p:nvPr/>
        </p:nvSpPr>
        <p:spPr bwMode="auto">
          <a:xfrm>
            <a:off x="2359025" y="1905000"/>
            <a:ext cx="3886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0E24-3ACE-4186-ADA9-53063D023B57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42E4-37CE-42EB-BA1C-A1F6BA3E106A}" type="slidenum">
              <a:rPr lang="en-US"/>
              <a:pPr/>
              <a:t>32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 Conservation Laws</a:t>
            </a:r>
          </a:p>
        </p:txBody>
      </p:sp>
      <p:sp>
        <p:nvSpPr>
          <p:cNvPr id="455683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295400" y="1600201"/>
            <a:ext cx="7049691" cy="2514599"/>
          </a:xfrm>
          <a:noFill/>
          <a:ln/>
        </p:spPr>
        <p:txBody>
          <a:bodyPr>
            <a:normAutofit fontScale="70000" lnSpcReduction="20000"/>
          </a:bodyPr>
          <a:lstStyle/>
          <a:p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Let’s now derive the basic conservation laws for fluid flow.</a:t>
            </a:r>
          </a:p>
          <a:p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We’ll use a control volume approach which implies:</a:t>
            </a:r>
          </a:p>
          <a:p>
            <a:pPr lvl="1"/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We have a volume in space of fixed size</a:t>
            </a:r>
          </a:p>
          <a:p>
            <a:pPr lvl="1"/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Fluid passes freely through the surface</a:t>
            </a:r>
          </a:p>
          <a:p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For this case, a general statement of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dirty="0">
                <a:solidFill>
                  <a:schemeClr val="tx2"/>
                </a:solidFill>
                <a:sym typeface="Symbol" pitchFamily="18" charset="2"/>
              </a:rPr>
              <a:t>      conservation is:</a:t>
            </a:r>
          </a:p>
        </p:txBody>
      </p:sp>
      <p:grpSp>
        <p:nvGrpSpPr>
          <p:cNvPr id="455684" name="Group 4"/>
          <p:cNvGrpSpPr>
            <a:grpSpLocks/>
          </p:cNvGrpSpPr>
          <p:nvPr/>
        </p:nvGrpSpPr>
        <p:grpSpPr bwMode="auto">
          <a:xfrm>
            <a:off x="7405801" y="3124200"/>
            <a:ext cx="1531937" cy="1917700"/>
            <a:chOff x="3995" y="2191"/>
            <a:chExt cx="1233" cy="1377"/>
          </a:xfrm>
        </p:grpSpPr>
        <p:sp>
          <p:nvSpPr>
            <p:cNvPr id="455685" name="Freeform 5"/>
            <p:cNvSpPr>
              <a:spLocks/>
            </p:cNvSpPr>
            <p:nvPr/>
          </p:nvSpPr>
          <p:spPr bwMode="auto">
            <a:xfrm>
              <a:off x="3995" y="2191"/>
              <a:ext cx="1233" cy="1025"/>
            </a:xfrm>
            <a:custGeom>
              <a:avLst/>
              <a:gdLst/>
              <a:ahLst/>
              <a:cxnLst>
                <a:cxn ang="0">
                  <a:pos x="53" y="385"/>
                </a:cxn>
                <a:cxn ang="0">
                  <a:pos x="381" y="49"/>
                </a:cxn>
                <a:cxn ang="0">
                  <a:pos x="965" y="89"/>
                </a:cxn>
                <a:cxn ang="0">
                  <a:pos x="965" y="473"/>
                </a:cxn>
                <a:cxn ang="0">
                  <a:pos x="1197" y="865"/>
                </a:cxn>
                <a:cxn ang="0">
                  <a:pos x="749" y="1001"/>
                </a:cxn>
                <a:cxn ang="0">
                  <a:pos x="437" y="721"/>
                </a:cxn>
                <a:cxn ang="0">
                  <a:pos x="61" y="545"/>
                </a:cxn>
                <a:cxn ang="0">
                  <a:pos x="53" y="385"/>
                </a:cxn>
              </a:cxnLst>
              <a:rect l="0" t="0" r="r" b="b"/>
              <a:pathLst>
                <a:path w="1233" h="1025">
                  <a:moveTo>
                    <a:pt x="53" y="385"/>
                  </a:moveTo>
                  <a:cubicBezTo>
                    <a:pt x="106" y="302"/>
                    <a:pt x="229" y="98"/>
                    <a:pt x="381" y="49"/>
                  </a:cubicBezTo>
                  <a:cubicBezTo>
                    <a:pt x="533" y="0"/>
                    <a:pt x="868" y="18"/>
                    <a:pt x="965" y="89"/>
                  </a:cubicBezTo>
                  <a:cubicBezTo>
                    <a:pt x="1062" y="160"/>
                    <a:pt x="926" y="344"/>
                    <a:pt x="965" y="473"/>
                  </a:cubicBezTo>
                  <a:cubicBezTo>
                    <a:pt x="1004" y="602"/>
                    <a:pt x="1233" y="777"/>
                    <a:pt x="1197" y="865"/>
                  </a:cubicBezTo>
                  <a:cubicBezTo>
                    <a:pt x="1161" y="953"/>
                    <a:pt x="876" y="1025"/>
                    <a:pt x="749" y="1001"/>
                  </a:cubicBezTo>
                  <a:cubicBezTo>
                    <a:pt x="622" y="977"/>
                    <a:pt x="552" y="797"/>
                    <a:pt x="437" y="721"/>
                  </a:cubicBezTo>
                  <a:cubicBezTo>
                    <a:pt x="322" y="645"/>
                    <a:pt x="122" y="600"/>
                    <a:pt x="61" y="545"/>
                  </a:cubicBezTo>
                  <a:cubicBezTo>
                    <a:pt x="0" y="490"/>
                    <a:pt x="0" y="468"/>
                    <a:pt x="53" y="385"/>
                  </a:cubicBez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4593" name="Object 1"/>
            <p:cNvGraphicFramePr>
              <a:graphicFrameLocks noChangeAspect="1"/>
            </p:cNvGraphicFramePr>
            <p:nvPr/>
          </p:nvGraphicFramePr>
          <p:xfrm>
            <a:off x="4505" y="2563"/>
            <a:ext cx="198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6" name="Equation" r:id="rId4" imgW="164880" imgH="177480" progId="Equation.3">
                    <p:embed/>
                  </p:oleObj>
                </mc:Choice>
                <mc:Fallback>
                  <p:oleObj name="Equation" r:id="rId4" imgW="164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5" y="2563"/>
                          <a:ext cx="198" cy="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4594" name="Object 2"/>
            <p:cNvGraphicFramePr>
              <a:graphicFrameLocks noChangeAspect="1"/>
            </p:cNvGraphicFramePr>
            <p:nvPr/>
          </p:nvGraphicFramePr>
          <p:xfrm>
            <a:off x="4184" y="3099"/>
            <a:ext cx="152" cy="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7" name="Equation" r:id="rId6" imgW="126720" imgH="177480" progId="Equation.3">
                    <p:embed/>
                  </p:oleObj>
                </mc:Choice>
                <mc:Fallback>
                  <p:oleObj name="Equation" r:id="rId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84" y="3099"/>
                          <a:ext cx="152" cy="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4595" name="Object 3"/>
            <p:cNvGraphicFramePr>
              <a:graphicFrameLocks noChangeAspect="1"/>
            </p:cNvGraphicFramePr>
            <p:nvPr/>
          </p:nvGraphicFramePr>
          <p:xfrm>
            <a:off x="4953" y="3355"/>
            <a:ext cx="167" cy="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8" name="Equation" r:id="rId8" imgW="139680" imgH="177480" progId="Equation.3">
                    <p:embed/>
                  </p:oleObj>
                </mc:Choice>
                <mc:Fallback>
                  <p:oleObj name="Equation" r:id="rId8" imgW="139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" y="3355"/>
                          <a:ext cx="167" cy="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5689" name="Line 9"/>
            <p:cNvSpPr>
              <a:spLocks noChangeShapeType="1"/>
            </p:cNvSpPr>
            <p:nvPr/>
          </p:nvSpPr>
          <p:spPr bwMode="auto">
            <a:xfrm flipH="1" flipV="1">
              <a:off x="4960" y="3208"/>
              <a:ext cx="5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5690" name="Line 10"/>
            <p:cNvSpPr>
              <a:spLocks noChangeShapeType="1"/>
            </p:cNvSpPr>
            <p:nvPr/>
          </p:nvSpPr>
          <p:spPr bwMode="auto">
            <a:xfrm flipH="1">
              <a:off x="4304" y="2952"/>
              <a:ext cx="168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494592" name="Object 0"/>
          <p:cNvGraphicFramePr>
            <a:graphicFrameLocks noChangeAspect="1"/>
          </p:cNvGraphicFramePr>
          <p:nvPr/>
        </p:nvGraphicFramePr>
        <p:xfrm>
          <a:off x="1374775" y="4232275"/>
          <a:ext cx="611505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10" imgW="3085920" imgH="939600" progId="Equation.3">
                  <p:embed/>
                </p:oleObj>
              </mc:Choice>
              <mc:Fallback>
                <p:oleObj name="Equation" r:id="rId10" imgW="30859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232275"/>
                        <a:ext cx="6115050" cy="186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76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2840"/>
            <a:ext cx="4114800" cy="374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29746"/>
            <a:ext cx="3952875" cy="4999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7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3772639" cy="2150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18" y="858730"/>
            <a:ext cx="4038600" cy="412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18" y="4979194"/>
            <a:ext cx="3788229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22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Conservation of mass (Steady flow)</a:t>
            </a:r>
            <a:endParaRPr lang="en-US" dirty="0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26" y="1066800"/>
            <a:ext cx="4253586" cy="185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181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05200"/>
            <a:ext cx="4387939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75564"/>
            <a:ext cx="27336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7" y="2514600"/>
            <a:ext cx="315277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1056"/>
            <a:ext cx="6597721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8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"/>
            <a:ext cx="41052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70" y="3294474"/>
            <a:ext cx="7780151" cy="194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96" y="523009"/>
            <a:ext cx="3130304" cy="271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635" y="914400"/>
            <a:ext cx="4012786" cy="2039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07" y="5236359"/>
            <a:ext cx="63912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4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65617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47910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16727"/>
            <a:ext cx="47148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19" y="3657600"/>
            <a:ext cx="665797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19" y="5486400"/>
            <a:ext cx="67341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9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"/>
            <a:ext cx="39147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05050"/>
            <a:ext cx="37242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0"/>
            <a:ext cx="35718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3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598445" cy="446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27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714999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• Introduction to compressible flows</a:t>
            </a:r>
            <a:br>
              <a:rPr lang="en-US" sz="1800" dirty="0" smtClean="0"/>
            </a:br>
            <a:r>
              <a:rPr lang="en-US" sz="1800" dirty="0" smtClean="0"/>
              <a:t>	– Definitions and equations of compressible flow, Conservation laws, 	Sonic velocity and Mach number</a:t>
            </a:r>
            <a:br>
              <a:rPr lang="en-US" sz="1800" dirty="0" smtClean="0"/>
            </a:br>
            <a:r>
              <a:rPr lang="en-US" sz="1800" dirty="0" smtClean="0"/>
              <a:t>• Isentropic Flow (IF)</a:t>
            </a:r>
            <a:br>
              <a:rPr lang="en-US" sz="1800" dirty="0" smtClean="0"/>
            </a:br>
            <a:r>
              <a:rPr lang="en-US" sz="1800" dirty="0" smtClean="0"/>
              <a:t>	– Equations of isentropic flows and stagnation properties, IF in a 	converging and converging-diverging nozzle, and application</a:t>
            </a:r>
            <a:br>
              <a:rPr lang="en-US" sz="1800" dirty="0" smtClean="0"/>
            </a:br>
            <a:r>
              <a:rPr lang="en-US" sz="1800" dirty="0" smtClean="0"/>
              <a:t>• Normal shock waves</a:t>
            </a:r>
            <a:br>
              <a:rPr lang="en-US" sz="1800" dirty="0" smtClean="0"/>
            </a:br>
            <a:r>
              <a:rPr lang="en-US" sz="1800" dirty="0" smtClean="0"/>
              <a:t>	– Stationary and moving normal shock wave, Working equations and 	shocks in nozzles, and application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• Adiabatic flow</a:t>
            </a:r>
            <a:br>
              <a:rPr lang="en-US" sz="1800" dirty="0" smtClean="0"/>
            </a:br>
            <a:r>
              <a:rPr lang="en-US" sz="1800" dirty="0" smtClean="0"/>
              <a:t>	– Working equations, nozzle operation, and analysis of </a:t>
            </a:r>
            <a:r>
              <a:rPr lang="en-US" sz="1800" dirty="0" err="1" smtClean="0"/>
              <a:t>Fanno</a:t>
            </a:r>
            <a:r>
              <a:rPr lang="en-US" sz="1800" dirty="0" smtClean="0"/>
              <a:t> flow</a:t>
            </a:r>
            <a:br>
              <a:rPr lang="en-US" sz="1800" dirty="0" smtClean="0"/>
            </a:br>
            <a:r>
              <a:rPr lang="en-US" sz="1800" dirty="0" smtClean="0"/>
              <a:t>• Flow with heat transfer</a:t>
            </a:r>
            <a:r>
              <a:rPr lang="ar-EG" sz="1800" dirty="0" smtClean="0"/>
              <a:t/>
            </a:r>
            <a:br>
              <a:rPr lang="ar-EG" sz="1800" dirty="0" smtClean="0"/>
            </a:br>
            <a:r>
              <a:rPr lang="ar-EG" sz="1800" dirty="0"/>
              <a:t>	</a:t>
            </a:r>
            <a:r>
              <a:rPr lang="ar-EG" sz="1800" dirty="0" smtClean="0"/>
              <a:t>-</a:t>
            </a:r>
            <a:r>
              <a:rPr lang="en-US" sz="1800" dirty="0" smtClean="0"/>
              <a:t>Analysis of Rayleigh subsonic &amp; supersonic flow.</a:t>
            </a:r>
            <a:r>
              <a:rPr lang="ar-EG" sz="1800" dirty="0"/>
              <a:t/>
            </a:r>
            <a:br>
              <a:rPr lang="ar-EG" sz="1800" dirty="0"/>
            </a:br>
            <a:r>
              <a:rPr lang="en-US" sz="1800" dirty="0" smtClean="0"/>
              <a:t> </a:t>
            </a:r>
            <a:r>
              <a:rPr lang="en-US" sz="1800" dirty="0"/>
              <a:t>• Oblique shock wave</a:t>
            </a:r>
            <a:br>
              <a:rPr lang="en-US" sz="1800" dirty="0"/>
            </a:br>
            <a:r>
              <a:rPr lang="en-US" sz="1800" dirty="0"/>
              <a:t>	– Working equations, Oblique shock analysis</a:t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dirty="0" err="1"/>
              <a:t>Prandt</a:t>
            </a:r>
            <a:r>
              <a:rPr lang="en-US" sz="1800" dirty="0"/>
              <a:t>-Meyer Flow</a:t>
            </a:r>
            <a:br>
              <a:rPr lang="en-US" sz="1800" dirty="0"/>
            </a:br>
            <a:r>
              <a:rPr lang="en-US" sz="1800" dirty="0"/>
              <a:t>	– Analysis of </a:t>
            </a:r>
            <a:r>
              <a:rPr lang="en-US" sz="1800" dirty="0" err="1"/>
              <a:t>Prandtl</a:t>
            </a:r>
            <a:r>
              <a:rPr lang="en-US" sz="1800" dirty="0"/>
              <a:t>-Meyer flow</a:t>
            </a:r>
            <a:br>
              <a:rPr lang="en-US" sz="1800" dirty="0"/>
            </a:br>
            <a:r>
              <a:rPr lang="en-US" sz="1800" dirty="0"/>
              <a:t>	– Shock-expansion interaction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6782" y="76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Course Contents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33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70575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1-  </a:t>
            </a:r>
            <a:r>
              <a:rPr lang="en-US" dirty="0"/>
              <a:t>Fundamentals of Gas Dynamics by Robert D. </a:t>
            </a:r>
            <a:r>
              <a:rPr lang="en-US" dirty="0" err="1"/>
              <a:t>Zucker</a:t>
            </a:r>
            <a:r>
              <a:rPr lang="en-US" dirty="0"/>
              <a:t> : ISBN 0-916460-12-6</a:t>
            </a:r>
          </a:p>
          <a:p>
            <a:r>
              <a:rPr lang="en-US" dirty="0" smtClean="0"/>
              <a:t>2- Gas </a:t>
            </a:r>
            <a:r>
              <a:rPr lang="en-US" dirty="0"/>
              <a:t>Dynamics by James John and Theo Keith : ISBN 0-13-202331-8</a:t>
            </a:r>
          </a:p>
          <a:p>
            <a:r>
              <a:rPr lang="en-US" dirty="0" smtClean="0"/>
              <a:t>3- Fundamental </a:t>
            </a:r>
            <a:r>
              <a:rPr lang="en-US" dirty="0"/>
              <a:t>of Aerodynamics by John D. Anderson, Jr : ISBN </a:t>
            </a:r>
            <a:r>
              <a:rPr lang="en-US" dirty="0" smtClean="0"/>
              <a:t>0-07- 001656-9</a:t>
            </a:r>
            <a:endParaRPr lang="en-US" dirty="0"/>
          </a:p>
          <a:p>
            <a:r>
              <a:rPr lang="en-US" dirty="0" smtClean="0"/>
              <a:t>4-  ANY  </a:t>
            </a:r>
            <a:r>
              <a:rPr lang="en-US" dirty="0"/>
              <a:t>lecture notes – Gas </a:t>
            </a:r>
            <a:r>
              <a:rPr lang="en-US" dirty="0" smtClean="0"/>
              <a:t>dynamics</a:t>
            </a:r>
            <a:endParaRPr lang="ar-EG" dirty="0" smtClean="0"/>
          </a:p>
          <a:p>
            <a:r>
              <a:rPr lang="en-US" dirty="0" smtClean="0"/>
              <a:t>5- Compressible fluid flow , Michal A. </a:t>
            </a:r>
            <a:r>
              <a:rPr lang="en-US" dirty="0" err="1" smtClean="0"/>
              <a:t>Saad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18509" y="685800"/>
            <a:ext cx="4559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Recommended Text books</a:t>
            </a:r>
          </a:p>
        </p:txBody>
      </p:sp>
      <p:sp>
        <p:nvSpPr>
          <p:cNvPr id="6" name="Rectangle 5"/>
          <p:cNvSpPr/>
          <p:nvPr/>
        </p:nvSpPr>
        <p:spPr>
          <a:xfrm>
            <a:off x="3164700" y="4583162"/>
            <a:ext cx="3394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Course </a:t>
            </a:r>
            <a:r>
              <a:rPr lang="en-US" sz="3200" dirty="0" smtClean="0"/>
              <a:t>Assessment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399309" y="516793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Midterm 20</a:t>
            </a:r>
            <a:r>
              <a:rPr lang="pt-BR" dirty="0"/>
              <a:t>%</a:t>
            </a:r>
          </a:p>
          <a:p>
            <a:r>
              <a:rPr lang="pt-BR" dirty="0" smtClean="0"/>
              <a:t>Final Exam 60%</a:t>
            </a:r>
          </a:p>
          <a:p>
            <a:r>
              <a:rPr lang="pt-BR" dirty="0" smtClean="0"/>
              <a:t>Class work 20%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5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prerequisite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Perfect gas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Thermodynamics laws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Isentropic flow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Conservation laws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" y="457200"/>
            <a:ext cx="4114800" cy="592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med"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constant area duct 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quasi one-dimensional flow</a:t>
            </a:r>
          </a:p>
          <a:p>
            <a:pPr eaLnBrk="1" hangingPunct="1">
              <a:lnSpc>
                <a:spcPct val="120000"/>
              </a:lnSpc>
            </a:pPr>
            <a:endParaRPr lang="en-US" altLang="en-US" sz="32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compressible flow </a:t>
            </a:r>
          </a:p>
          <a:p>
            <a:pPr eaLnBrk="1" hangingPunct="1">
              <a:lnSpc>
                <a:spcPct val="120000"/>
              </a:lnSpc>
            </a:pPr>
            <a:endParaRPr lang="en-US" altLang="en-US" sz="20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steady flow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isothermal flow 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ideal gas </a:t>
            </a:r>
          </a:p>
          <a:p>
            <a:pPr eaLnBrk="1" hangingPunct="1">
              <a:lnSpc>
                <a:spcPct val="120000"/>
              </a:lnSpc>
            </a:pPr>
            <a:endParaRPr lang="en-US" altLang="en-US" sz="24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400" dirty="0">
                <a:latin typeface="Arial" charset="0"/>
              </a:rPr>
              <a:t>wall friction</a:t>
            </a:r>
          </a:p>
        </p:txBody>
      </p:sp>
      <p:sp>
        <p:nvSpPr>
          <p:cNvPr id="522243" name="Line 3"/>
          <p:cNvSpPr>
            <a:spLocks noChangeShapeType="1"/>
          </p:cNvSpPr>
          <p:nvPr/>
        </p:nvSpPr>
        <p:spPr bwMode="auto">
          <a:xfrm>
            <a:off x="2971800" y="533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44" name="Line 4"/>
          <p:cNvSpPr>
            <a:spLocks noChangeShapeType="1"/>
          </p:cNvSpPr>
          <p:nvPr/>
        </p:nvSpPr>
        <p:spPr bwMode="auto">
          <a:xfrm>
            <a:off x="2971800" y="11430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45" name="Line 5"/>
          <p:cNvSpPr>
            <a:spLocks noChangeShapeType="1"/>
          </p:cNvSpPr>
          <p:nvPr/>
        </p:nvSpPr>
        <p:spPr bwMode="auto">
          <a:xfrm>
            <a:off x="3429000" y="533400"/>
            <a:ext cx="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46" name="Text Box 6"/>
          <p:cNvSpPr txBox="1">
            <a:spLocks noChangeArrowheads="1"/>
          </p:cNvSpPr>
          <p:nvPr/>
        </p:nvSpPr>
        <p:spPr bwMode="auto">
          <a:xfrm>
            <a:off x="3489325" y="598488"/>
            <a:ext cx="16827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Diameter (</a:t>
            </a:r>
            <a:r>
              <a:rPr lang="en-US" altLang="en-US" sz="2200" i="1"/>
              <a:t>D</a:t>
            </a:r>
            <a:r>
              <a:rPr lang="en-US" altLang="en-US" sz="2200"/>
              <a:t>)</a:t>
            </a:r>
          </a:p>
        </p:txBody>
      </p:sp>
      <p:sp>
        <p:nvSpPr>
          <p:cNvPr id="522247" name="AutoShape 7"/>
          <p:cNvSpPr>
            <a:spLocks noChangeArrowheads="1"/>
          </p:cNvSpPr>
          <p:nvPr/>
        </p:nvSpPr>
        <p:spPr bwMode="auto">
          <a:xfrm>
            <a:off x="5257800" y="533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3325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522249" name="Object 9"/>
          <p:cNvGraphicFramePr>
            <a:graphicFrameLocks noChangeAspect="1"/>
          </p:cNvGraphicFramePr>
          <p:nvPr/>
        </p:nvGraphicFramePr>
        <p:xfrm>
          <a:off x="5715000" y="565150"/>
          <a:ext cx="1524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3" imgW="736600" imgH="203200" progId="Equation.3">
                  <p:embed/>
                </p:oleObj>
              </mc:Choice>
              <mc:Fallback>
                <p:oleObj name="Equation" r:id="rId3" imgW="736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5150"/>
                        <a:ext cx="1524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50" name="Rectangle 10"/>
          <p:cNvSpPr>
            <a:spLocks noChangeArrowheads="1"/>
          </p:cNvSpPr>
          <p:nvPr/>
        </p:nvSpPr>
        <p:spPr bwMode="auto">
          <a:xfrm>
            <a:off x="7275513" y="563563"/>
            <a:ext cx="15636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is a constant</a:t>
            </a:r>
          </a:p>
        </p:txBody>
      </p:sp>
      <p:sp>
        <p:nvSpPr>
          <p:cNvPr id="522251" name="Line 11"/>
          <p:cNvSpPr>
            <a:spLocks noChangeShapeType="1"/>
          </p:cNvSpPr>
          <p:nvPr/>
        </p:nvSpPr>
        <p:spPr bwMode="auto">
          <a:xfrm>
            <a:off x="3429000" y="13716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2" name="Line 12"/>
          <p:cNvSpPr>
            <a:spLocks noChangeShapeType="1"/>
          </p:cNvSpPr>
          <p:nvPr/>
        </p:nvSpPr>
        <p:spPr bwMode="auto">
          <a:xfrm>
            <a:off x="3429000" y="19812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3" name="Line 13"/>
          <p:cNvSpPr>
            <a:spLocks noChangeShapeType="1"/>
          </p:cNvSpPr>
          <p:nvPr/>
        </p:nvSpPr>
        <p:spPr bwMode="auto">
          <a:xfrm>
            <a:off x="40386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4" name="Line 14"/>
          <p:cNvSpPr>
            <a:spLocks noChangeShapeType="1"/>
          </p:cNvSpPr>
          <p:nvPr/>
        </p:nvSpPr>
        <p:spPr bwMode="auto">
          <a:xfrm>
            <a:off x="4038600" y="160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5" name="Line 15"/>
          <p:cNvSpPr>
            <a:spLocks noChangeShapeType="1"/>
          </p:cNvSpPr>
          <p:nvPr/>
        </p:nvSpPr>
        <p:spPr bwMode="auto">
          <a:xfrm>
            <a:off x="40386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6" name="Line 16"/>
          <p:cNvSpPr>
            <a:spLocks noChangeShapeType="1"/>
          </p:cNvSpPr>
          <p:nvPr/>
        </p:nvSpPr>
        <p:spPr bwMode="auto">
          <a:xfrm>
            <a:off x="40386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7" name="Text Box 17"/>
          <p:cNvSpPr txBox="1">
            <a:spLocks noChangeArrowheads="1"/>
          </p:cNvSpPr>
          <p:nvPr/>
        </p:nvSpPr>
        <p:spPr bwMode="auto">
          <a:xfrm>
            <a:off x="4267200" y="1422400"/>
            <a:ext cx="1309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speed</a:t>
            </a:r>
            <a:r>
              <a:rPr lang="en-US" altLang="en-US" sz="2400" i="1"/>
              <a:t> (u)</a:t>
            </a:r>
          </a:p>
        </p:txBody>
      </p:sp>
      <p:sp>
        <p:nvSpPr>
          <p:cNvPr id="522258" name="Line 18"/>
          <p:cNvSpPr>
            <a:spLocks noChangeShapeType="1"/>
          </p:cNvSpPr>
          <p:nvPr/>
        </p:nvSpPr>
        <p:spPr bwMode="auto">
          <a:xfrm>
            <a:off x="3429000" y="2133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59" name="Text Box 19"/>
          <p:cNvSpPr txBox="1">
            <a:spLocks noChangeArrowheads="1"/>
          </p:cNvSpPr>
          <p:nvPr/>
        </p:nvSpPr>
        <p:spPr bwMode="auto">
          <a:xfrm>
            <a:off x="3505200" y="2041525"/>
            <a:ext cx="29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i="1"/>
              <a:t>x</a:t>
            </a:r>
          </a:p>
        </p:txBody>
      </p:sp>
      <p:sp>
        <p:nvSpPr>
          <p:cNvPr id="522260" name="Rectangle 20"/>
          <p:cNvSpPr>
            <a:spLocks noChangeArrowheads="1"/>
          </p:cNvSpPr>
          <p:nvPr/>
        </p:nvSpPr>
        <p:spPr bwMode="auto">
          <a:xfrm>
            <a:off x="5867400" y="1447800"/>
            <a:ext cx="3195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 i="1"/>
              <a:t>u </a:t>
            </a:r>
            <a:r>
              <a:rPr lang="en-US" altLang="en-US" sz="2200"/>
              <a:t>varies only in </a:t>
            </a:r>
            <a:r>
              <a:rPr lang="en-US" altLang="en-US" sz="2200" i="1"/>
              <a:t>x</a:t>
            </a:r>
            <a:r>
              <a:rPr lang="en-US" altLang="en-US" sz="2200"/>
              <a:t>-direction</a:t>
            </a:r>
          </a:p>
        </p:txBody>
      </p:sp>
      <p:sp>
        <p:nvSpPr>
          <p:cNvPr id="522261" name="AutoShape 21"/>
          <p:cNvSpPr>
            <a:spLocks noChangeArrowheads="1"/>
          </p:cNvSpPr>
          <p:nvPr/>
        </p:nvSpPr>
        <p:spPr bwMode="auto">
          <a:xfrm>
            <a:off x="5562600" y="1447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62" name="AutoShape 22"/>
          <p:cNvSpPr>
            <a:spLocks noChangeArrowheads="1"/>
          </p:cNvSpPr>
          <p:nvPr/>
        </p:nvSpPr>
        <p:spPr bwMode="auto">
          <a:xfrm>
            <a:off x="2743200" y="2438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63" name="Text Box 23"/>
          <p:cNvSpPr txBox="1">
            <a:spLocks noChangeArrowheads="1"/>
          </p:cNvSpPr>
          <p:nvPr/>
        </p:nvSpPr>
        <p:spPr bwMode="auto">
          <a:xfrm>
            <a:off x="3200400" y="2462213"/>
            <a:ext cx="35369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Density (</a:t>
            </a:r>
            <a:r>
              <a:rPr lang="el-GR" altLang="en-US" sz="2200" i="1">
                <a:cs typeface="Times New Roman" pitchFamily="18" charset="0"/>
              </a:rPr>
              <a:t>ρ</a:t>
            </a:r>
            <a:r>
              <a:rPr lang="en-US" altLang="en-US" sz="2200"/>
              <a:t>) is NOT a constant</a:t>
            </a:r>
          </a:p>
        </p:txBody>
      </p:sp>
      <p:sp>
        <p:nvSpPr>
          <p:cNvPr id="522267" name="AutoShape 27"/>
          <p:cNvSpPr>
            <a:spLocks noChangeArrowheads="1"/>
          </p:cNvSpPr>
          <p:nvPr/>
        </p:nvSpPr>
        <p:spPr bwMode="auto">
          <a:xfrm>
            <a:off x="2438400" y="40386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68" name="Rectangle 28"/>
          <p:cNvSpPr>
            <a:spLocks noChangeArrowheads="1"/>
          </p:cNvSpPr>
          <p:nvPr/>
        </p:nvSpPr>
        <p:spPr bwMode="auto">
          <a:xfrm>
            <a:off x="2773363" y="4068763"/>
            <a:ext cx="3475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Temperature (</a:t>
            </a:r>
            <a:r>
              <a:rPr lang="en-US" altLang="en-US" sz="2200" i="1"/>
              <a:t>T</a:t>
            </a:r>
            <a:r>
              <a:rPr lang="en-US" altLang="en-US" sz="2200"/>
              <a:t>) is a constant</a:t>
            </a:r>
          </a:p>
        </p:txBody>
      </p:sp>
      <p:sp>
        <p:nvSpPr>
          <p:cNvPr id="522269" name="AutoShape 29"/>
          <p:cNvSpPr>
            <a:spLocks noChangeArrowheads="1"/>
          </p:cNvSpPr>
          <p:nvPr/>
        </p:nvSpPr>
        <p:spPr bwMode="auto">
          <a:xfrm>
            <a:off x="1600200" y="4953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0" name="Text Box 30"/>
          <p:cNvSpPr txBox="1">
            <a:spLocks noChangeArrowheads="1"/>
          </p:cNvSpPr>
          <p:nvPr/>
        </p:nvSpPr>
        <p:spPr bwMode="auto">
          <a:xfrm>
            <a:off x="1905000" y="4983163"/>
            <a:ext cx="34718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Obeys the Ideal Gas equation</a:t>
            </a:r>
          </a:p>
        </p:txBody>
      </p:sp>
      <p:sp>
        <p:nvSpPr>
          <p:cNvPr id="522271" name="Text Box 31"/>
          <p:cNvSpPr txBox="1">
            <a:spLocks noChangeArrowheads="1"/>
          </p:cNvSpPr>
          <p:nvPr/>
        </p:nvSpPr>
        <p:spPr bwMode="auto">
          <a:xfrm>
            <a:off x="4265613" y="5880100"/>
            <a:ext cx="41925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is the shear stress acting on the wall</a:t>
            </a:r>
          </a:p>
        </p:txBody>
      </p:sp>
      <p:graphicFrame>
        <p:nvGraphicFramePr>
          <p:cNvPr id="522272" name="Object 32"/>
          <p:cNvGraphicFramePr>
            <a:graphicFrameLocks noChangeAspect="1"/>
          </p:cNvGraphicFramePr>
          <p:nvPr/>
        </p:nvGraphicFramePr>
        <p:xfrm>
          <a:off x="2360613" y="5856288"/>
          <a:ext cx="18303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1" name="Equation" r:id="rId5" imgW="825500" imgH="241300" progId="Equation.3">
                  <p:embed/>
                </p:oleObj>
              </mc:Choice>
              <mc:Fallback>
                <p:oleObj name="Equation" r:id="rId5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5856288"/>
                        <a:ext cx="183038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3" name="AutoShape 33"/>
          <p:cNvSpPr>
            <a:spLocks noChangeArrowheads="1"/>
          </p:cNvSpPr>
          <p:nvPr/>
        </p:nvSpPr>
        <p:spPr bwMode="auto">
          <a:xfrm>
            <a:off x="1905000" y="5867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4" name="Text Box 34"/>
          <p:cNvSpPr txBox="1">
            <a:spLocks noChangeArrowheads="1"/>
          </p:cNvSpPr>
          <p:nvPr/>
        </p:nvSpPr>
        <p:spPr bwMode="auto">
          <a:xfrm>
            <a:off x="2286000" y="6354763"/>
            <a:ext cx="5353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where     is the average Fanning friction factor</a:t>
            </a:r>
          </a:p>
        </p:txBody>
      </p:sp>
      <p:graphicFrame>
        <p:nvGraphicFramePr>
          <p:cNvPr id="522275" name="Object 35"/>
          <p:cNvGraphicFramePr>
            <a:graphicFrameLocks noChangeAspect="1"/>
          </p:cNvGraphicFramePr>
          <p:nvPr/>
        </p:nvGraphicFramePr>
        <p:xfrm>
          <a:off x="3048000" y="63246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7" imgW="152334" imgH="228501" progId="Equation.3">
                  <p:embed/>
                </p:oleObj>
              </mc:Choice>
              <mc:Fallback>
                <p:oleObj name="Equation" r:id="rId7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3246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76" name="Object 36"/>
          <p:cNvGraphicFramePr>
            <a:graphicFrameLocks noChangeAspect="1"/>
          </p:cNvGraphicFramePr>
          <p:nvPr/>
        </p:nvGraphicFramePr>
        <p:xfrm>
          <a:off x="4038600" y="3228975"/>
          <a:ext cx="1219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9" imgW="583947" imgH="203112" progId="Equation.3">
                  <p:embed/>
                </p:oleObj>
              </mc:Choice>
              <mc:Fallback>
                <p:oleObj name="Equation" r:id="rId9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28975"/>
                        <a:ext cx="1219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7" name="AutoShape 37"/>
          <p:cNvSpPr>
            <a:spLocks noChangeArrowheads="1"/>
          </p:cNvSpPr>
          <p:nvPr/>
        </p:nvSpPr>
        <p:spPr bwMode="auto">
          <a:xfrm>
            <a:off x="1905000" y="32004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8" name="Rectangle 38"/>
          <p:cNvSpPr>
            <a:spLocks noChangeArrowheads="1"/>
          </p:cNvSpPr>
          <p:nvPr/>
        </p:nvSpPr>
        <p:spPr bwMode="auto">
          <a:xfrm>
            <a:off x="2209800" y="3230563"/>
            <a:ext cx="46894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200"/>
              <a:t>Mass flow rate                     is a constant</a:t>
            </a:r>
          </a:p>
        </p:txBody>
      </p:sp>
    </p:spTree>
    <p:extLst>
      <p:ext uri="{BB962C8B-B14F-4D97-AF65-F5344CB8AC3E}">
        <p14:creationId xmlns:p14="http://schemas.microsoft.com/office/powerpoint/2010/main" val="242129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22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2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2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2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22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2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2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2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2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3" grpId="0" animBg="1"/>
      <p:bldP spid="522244" grpId="0" animBg="1"/>
      <p:bldP spid="522245" grpId="0" animBg="1"/>
      <p:bldP spid="522246" grpId="0"/>
      <p:bldP spid="522247" grpId="0" animBg="1"/>
      <p:bldP spid="522250" grpId="0"/>
      <p:bldP spid="522251" grpId="0" animBg="1"/>
      <p:bldP spid="522252" grpId="0" animBg="1"/>
      <p:bldP spid="522253" grpId="0" animBg="1"/>
      <p:bldP spid="522254" grpId="0" animBg="1"/>
      <p:bldP spid="522255" grpId="0" animBg="1"/>
      <p:bldP spid="522256" grpId="0" animBg="1"/>
      <p:bldP spid="522257" grpId="0"/>
      <p:bldP spid="522258" grpId="0" animBg="1"/>
      <p:bldP spid="522259" grpId="0"/>
      <p:bldP spid="522260" grpId="0"/>
      <p:bldP spid="522261" grpId="0" animBg="1"/>
      <p:bldP spid="522262" grpId="0" animBg="1"/>
      <p:bldP spid="522263" grpId="0"/>
      <p:bldP spid="522267" grpId="0" animBg="1"/>
      <p:bldP spid="522268" grpId="0"/>
      <p:bldP spid="522269" grpId="0" animBg="1"/>
      <p:bldP spid="522270" grpId="0"/>
      <p:bldP spid="522271" grpId="0"/>
      <p:bldP spid="522273" grpId="0" animBg="1"/>
      <p:bldP spid="522274" grpId="0"/>
      <p:bldP spid="522277" grpId="0" animBg="1"/>
      <p:bldP spid="5222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6763"/>
            <a:ext cx="8351837" cy="532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43857"/>
            <a:ext cx="3733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6600" y="152400"/>
            <a:ext cx="2986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Compressible </a:t>
            </a:r>
            <a:r>
              <a:rPr lang="en-US" sz="2800" b="1" dirty="0" smtClean="0"/>
              <a:t>Flow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458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48028-297F-4FFE-917B-72C3C6D4F17F}" type="datetime1">
              <a:rPr lang="en-US"/>
              <a:pPr/>
              <a:t>10/4/2016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A2B2D-DD32-4D1C-AE62-88C054B2ED2B}" type="slidenum">
              <a:rPr lang="en-US"/>
              <a:pPr/>
              <a:t>9</a:t>
            </a:fld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257800"/>
          </a:xfrm>
        </p:spPr>
        <p:txBody>
          <a:bodyPr/>
          <a:lstStyle/>
          <a:p>
            <a:r>
              <a:rPr lang="en-US" sz="2600" dirty="0"/>
              <a:t>To be accurate, the normal differentials in the previous equation should be written as a partials.</a:t>
            </a:r>
          </a:p>
          <a:p>
            <a:r>
              <a:rPr lang="en-US" sz="2600" dirty="0"/>
              <a:t>And, if we are dealing with a perfect gas, like </a:t>
            </a:r>
            <a:r>
              <a:rPr lang="en-US" sz="2600" dirty="0" err="1"/>
              <a:t>air,the</a:t>
            </a:r>
            <a:r>
              <a:rPr lang="en-US" sz="2600" dirty="0"/>
              <a:t> gas state only requires knowing 3 variables.</a:t>
            </a:r>
          </a:p>
          <a:p>
            <a:r>
              <a:rPr lang="en-US" sz="2600" dirty="0"/>
              <a:t>Thus, the derivative should have a subscript indicating which 3</a:t>
            </a:r>
            <a:r>
              <a:rPr lang="en-US" sz="2600" baseline="30000" dirty="0"/>
              <a:t>rd</a:t>
            </a:r>
            <a:r>
              <a:rPr lang="en-US" sz="2600" dirty="0"/>
              <a:t> variable is being held constant.</a:t>
            </a:r>
          </a:p>
          <a:p>
            <a:r>
              <a:rPr lang="en-US" sz="2600" dirty="0"/>
              <a:t>For example, if we were interested in the compressibility of a fluid at constant temperature:</a:t>
            </a:r>
          </a:p>
        </p:txBody>
      </p:sp>
      <p:graphicFrame>
        <p:nvGraphicFramePr>
          <p:cNvPr id="477184" name="Object 1024"/>
          <p:cNvGraphicFramePr>
            <a:graphicFrameLocks noChangeAspect="1"/>
          </p:cNvGraphicFramePr>
          <p:nvPr/>
        </p:nvGraphicFramePr>
        <p:xfrm>
          <a:off x="1908175" y="4857750"/>
          <a:ext cx="57737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2654280" imgH="469800" progId="Equation.3">
                  <p:embed/>
                </p:oleObj>
              </mc:Choice>
              <mc:Fallback>
                <p:oleObj name="Equation" r:id="rId3" imgW="26542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857750"/>
                        <a:ext cx="5773738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3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1639</Words>
  <Application>Microsoft Office PowerPoint</Application>
  <PresentationFormat>On-screen Show (4:3)</PresentationFormat>
  <Paragraphs>274</Paragraphs>
  <Slides>39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Equation</vt:lpstr>
      <vt:lpstr>Introduction To Compressible Flow</vt:lpstr>
      <vt:lpstr>Aims</vt:lpstr>
      <vt:lpstr>PowerPoint Presentation</vt:lpstr>
      <vt:lpstr> • Introduction to compressible flows  – Definitions and equations of compressible flow, Conservation laws,  Sonic velocity and Mach number • Isentropic Flow (IF)  – Equations of isentropic flows and stagnation properties, IF in a  converging and converging-diverging nozzle, and application • Normal shock waves  – Stationary and moving normal shock wave, Working equations and  shocks in nozzles, and application  • Adiabatic flow  – Working equations, nozzle operation, and analysis of Fanno flow • Flow with heat transfer  -Analysis of Rayleigh subsonic &amp; supersonic flow.  • Oblique shock wave  – Working equations, Oblique shock analysis • Prandt-Meyer Flow  – Analysis of Prandtl-Meyer flow  – Shock-expansion interaction</vt:lpstr>
      <vt:lpstr>PowerPoint Presentation</vt:lpstr>
      <vt:lpstr>Review of prerequisite elements</vt:lpstr>
      <vt:lpstr>PowerPoint Presentation</vt:lpstr>
      <vt:lpstr>PowerPoint Presentation</vt:lpstr>
      <vt:lpstr>PowerPoint Presentation</vt:lpstr>
      <vt:lpstr>PowerPoint Presentation</vt:lpstr>
      <vt:lpstr>Ideal Gas equation of state:</vt:lpstr>
      <vt:lpstr>Perfect Gas</vt:lpstr>
      <vt:lpstr>PowerPoint Presentation</vt:lpstr>
      <vt:lpstr>Thermodynamics</vt:lpstr>
      <vt:lpstr>Thermo. - First Law</vt:lpstr>
      <vt:lpstr>Work </vt:lpstr>
      <vt:lpstr>Enthalpy</vt:lpstr>
      <vt:lpstr>Enthalpy</vt:lpstr>
      <vt:lpstr>Specific Heats</vt:lpstr>
      <vt:lpstr>Specific Heats</vt:lpstr>
      <vt:lpstr>Specific Heats</vt:lpstr>
      <vt:lpstr>Specific Heats</vt:lpstr>
      <vt:lpstr>Specific Heats</vt:lpstr>
      <vt:lpstr> Second Law and Entropy </vt:lpstr>
      <vt:lpstr>Second Law and Entropy</vt:lpstr>
      <vt:lpstr>Entropy Calculation</vt:lpstr>
      <vt:lpstr>Entropy Calculation</vt:lpstr>
      <vt:lpstr>Isentropic Flow</vt:lpstr>
      <vt:lpstr>Thermo. - Isentropic flow</vt:lpstr>
      <vt:lpstr>Isentropic flow</vt:lpstr>
      <vt:lpstr>Isentropic flow</vt:lpstr>
      <vt:lpstr>Flow Conservation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• Introduction to compressible flows  – Definitions and equations of compressible flow, Conservation laws,  Sonic velocity and Mach number • Isentropic Flow (IF)  – Equations of isentropic flows and stagnation properties, IF in a  converging and converging-diverging nozzle, and application • Normal shock waves  – Stationary and moving normal shock wave, Working equations and  shocks in nozzles, and application • Oblique shock wave  – Working equations, Oblique shock analysis • Prandt-Meyer Flow  – Analysis of Prandtl-Meyer flow  – Shock-expansion interaction • Adiabatic flow  – Working equations, nozzle operation, and analysis of Fanno flow • Flow with heat transfer  – Analysis of Rayleigh subsonic &amp; supersonic flow.</dc:title>
  <dc:creator>Attia</dc:creator>
  <cp:lastModifiedBy>Attia</cp:lastModifiedBy>
  <cp:revision>34</cp:revision>
  <dcterms:created xsi:type="dcterms:W3CDTF">2014-10-15T09:05:01Z</dcterms:created>
  <dcterms:modified xsi:type="dcterms:W3CDTF">2016-10-04T09:30:32Z</dcterms:modified>
</cp:coreProperties>
</file>